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4">
  <p:sldMasterIdLst>
    <p:sldMasterId id="2147483653" r:id="rId1"/>
  </p:sldMasterIdLst>
  <p:notesMasterIdLst>
    <p:notesMasterId r:id="rId36"/>
  </p:notesMasterIdLst>
  <p:sldIdLst>
    <p:sldId id="256" r:id="rId2"/>
    <p:sldId id="408" r:id="rId3"/>
    <p:sldId id="427" r:id="rId4"/>
    <p:sldId id="463" r:id="rId5"/>
    <p:sldId id="428" r:id="rId6"/>
    <p:sldId id="429" r:id="rId7"/>
    <p:sldId id="453" r:id="rId8"/>
    <p:sldId id="430" r:id="rId9"/>
    <p:sldId id="439" r:id="rId10"/>
    <p:sldId id="431" r:id="rId11"/>
    <p:sldId id="432" r:id="rId12"/>
    <p:sldId id="433" r:id="rId13"/>
    <p:sldId id="434" r:id="rId14"/>
    <p:sldId id="440" r:id="rId15"/>
    <p:sldId id="435" r:id="rId16"/>
    <p:sldId id="460" r:id="rId17"/>
    <p:sldId id="454" r:id="rId18"/>
    <p:sldId id="461" r:id="rId19"/>
    <p:sldId id="458" r:id="rId20"/>
    <p:sldId id="462" r:id="rId21"/>
    <p:sldId id="455" r:id="rId22"/>
    <p:sldId id="456" r:id="rId23"/>
    <p:sldId id="457" r:id="rId24"/>
    <p:sldId id="436" r:id="rId25"/>
    <p:sldId id="451" r:id="rId26"/>
    <p:sldId id="452" r:id="rId27"/>
    <p:sldId id="437" r:id="rId28"/>
    <p:sldId id="438" r:id="rId29"/>
    <p:sldId id="441" r:id="rId30"/>
    <p:sldId id="442" r:id="rId31"/>
    <p:sldId id="443" r:id="rId32"/>
    <p:sldId id="444" r:id="rId33"/>
    <p:sldId id="450" r:id="rId34"/>
    <p:sldId id="425" r:id="rId35"/>
  </p:sldIdLst>
  <p:sldSz cx="9144000" cy="5143500" type="screen16x9"/>
  <p:notesSz cx="6858000" cy="9144000"/>
  <p:embeddedFontLst>
    <p:embeddedFont>
      <p:font typeface="Exo 2 Regular" panose="020B0604020202020204" charset="-52"/>
      <p:regular r:id="rId37"/>
      <p:bold r:id="rId38"/>
      <p:italic r:id="rId39"/>
      <p:boldItalic r:id="rId40"/>
    </p:embeddedFont>
    <p:embeddedFont>
      <p:font typeface="Exo 2" panose="020B0604020202020204" charset="-52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6E"/>
    <a:srgbClr val="FFE4C1"/>
    <a:srgbClr val="020298"/>
    <a:srgbClr val="0303E5"/>
    <a:srgbClr val="47B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4EEA76-6FD5-4BFF-AAF7-B66B2B0568E5}">
  <a:tblStyle styleId="{BE4EEA76-6FD5-4BFF-AAF7-B66B2B0568E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B4FC6D-8021-4E8B-8E97-585D3D8FBEF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0" autoAdjust="0"/>
    <p:restoredTop sz="95197" autoAdjust="0"/>
  </p:normalViewPr>
  <p:slideViewPr>
    <p:cSldViewPr snapToGrid="0">
      <p:cViewPr varScale="1">
        <p:scale>
          <a:sx n="93" d="100"/>
          <a:sy n="93" d="100"/>
        </p:scale>
        <p:origin x="35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1134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10099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eb6f9926c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eb6f9926c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169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396E"/>
              </a:buClr>
              <a:buSzPts val="4800"/>
              <a:buFont typeface="Exo 2"/>
              <a:buNone/>
              <a:defRPr sz="4800" b="1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Exo 2"/>
              <a:buNone/>
              <a:defRPr sz="4800" b="1">
                <a:solidFill>
                  <a:srgbClr val="0B5394"/>
                </a:solidFill>
                <a:latin typeface="Exo 2"/>
                <a:ea typeface="Exo 2"/>
                <a:cs typeface="Exo 2"/>
                <a:sym typeface="Exo 2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Exo 2"/>
              <a:buNone/>
              <a:defRPr sz="4800" b="1">
                <a:solidFill>
                  <a:srgbClr val="0B5394"/>
                </a:solidFill>
                <a:latin typeface="Exo 2"/>
                <a:ea typeface="Exo 2"/>
                <a:cs typeface="Exo 2"/>
                <a:sym typeface="Exo 2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Exo 2"/>
              <a:buNone/>
              <a:defRPr sz="4800" b="1">
                <a:solidFill>
                  <a:srgbClr val="0B5394"/>
                </a:solidFill>
                <a:latin typeface="Exo 2"/>
                <a:ea typeface="Exo 2"/>
                <a:cs typeface="Exo 2"/>
                <a:sym typeface="Exo 2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Exo 2"/>
              <a:buNone/>
              <a:defRPr sz="4800" b="1">
                <a:solidFill>
                  <a:srgbClr val="0B5394"/>
                </a:solidFill>
                <a:latin typeface="Exo 2"/>
                <a:ea typeface="Exo 2"/>
                <a:cs typeface="Exo 2"/>
                <a:sym typeface="Exo 2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Exo 2"/>
              <a:buNone/>
              <a:defRPr sz="4800" b="1">
                <a:solidFill>
                  <a:srgbClr val="0B5394"/>
                </a:solidFill>
                <a:latin typeface="Exo 2"/>
                <a:ea typeface="Exo 2"/>
                <a:cs typeface="Exo 2"/>
                <a:sym typeface="Exo 2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Exo 2"/>
              <a:buNone/>
              <a:defRPr sz="4800" b="1">
                <a:solidFill>
                  <a:srgbClr val="0B5394"/>
                </a:solidFill>
                <a:latin typeface="Exo 2"/>
                <a:ea typeface="Exo 2"/>
                <a:cs typeface="Exo 2"/>
                <a:sym typeface="Exo 2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Exo 2"/>
              <a:buNone/>
              <a:defRPr sz="4800" b="1">
                <a:solidFill>
                  <a:srgbClr val="0B5394"/>
                </a:solidFill>
                <a:latin typeface="Exo 2"/>
                <a:ea typeface="Exo 2"/>
                <a:cs typeface="Exo 2"/>
                <a:sym typeface="Exo 2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800"/>
              <a:buFont typeface="Exo 2"/>
              <a:buNone/>
              <a:defRPr sz="4800" b="1">
                <a:solidFill>
                  <a:srgbClr val="0B5394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69600"/>
            <a:ext cx="8520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96E"/>
              </a:buClr>
              <a:buSzPts val="2800"/>
              <a:buFont typeface="Exo 2"/>
              <a:buNone/>
              <a:defRPr sz="2800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None/>
              <a:defRPr sz="28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2550" y="4750050"/>
            <a:ext cx="9166500" cy="393600"/>
          </a:xfrm>
          <a:prstGeom prst="rect">
            <a:avLst/>
          </a:prstGeom>
          <a:solidFill>
            <a:srgbClr val="1C396E"/>
          </a:solidFill>
          <a:ln w="9525" cap="flat" cmpd="sng">
            <a:solidFill>
              <a:srgbClr val="1C39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-22550" y="-12000"/>
            <a:ext cx="9166500" cy="916500"/>
          </a:xfrm>
          <a:prstGeom prst="rect">
            <a:avLst/>
          </a:prstGeom>
          <a:solidFill>
            <a:srgbClr val="1C396E"/>
          </a:solidFill>
          <a:ln w="9525" cap="flat" cmpd="sng">
            <a:solidFill>
              <a:srgbClr val="1C39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2800" y="-150"/>
            <a:ext cx="8119800" cy="9528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2 Regular"/>
              <a:buNone/>
              <a:defRPr sz="2400">
                <a:solidFill>
                  <a:schemeClr val="lt1"/>
                </a:solidFill>
                <a:latin typeface="Exo 2 Regular"/>
                <a:ea typeface="Exo 2 Regular"/>
                <a:cs typeface="Exo 2 Regular"/>
                <a:sym typeface="Exo 2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None/>
              <a:defRPr sz="2400">
                <a:solidFill>
                  <a:srgbClr val="0B539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None/>
              <a:defRPr sz="2400">
                <a:solidFill>
                  <a:srgbClr val="0B539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None/>
              <a:defRPr sz="2400">
                <a:solidFill>
                  <a:srgbClr val="0B539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None/>
              <a:defRPr sz="2400">
                <a:solidFill>
                  <a:srgbClr val="0B539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None/>
              <a:defRPr sz="2400">
                <a:solidFill>
                  <a:srgbClr val="0B539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None/>
              <a:defRPr sz="2400">
                <a:solidFill>
                  <a:srgbClr val="0B539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None/>
              <a:defRPr sz="2400">
                <a:solidFill>
                  <a:srgbClr val="0B539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400"/>
              <a:buNone/>
              <a:defRPr sz="24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Exo 2"/>
              <a:buChar char="●"/>
              <a:defRPr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Exo 2"/>
              <a:buChar char="○"/>
              <a:defRPr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Exo 2"/>
              <a:buChar char="■"/>
              <a:defRPr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Exo 2"/>
              <a:buChar char="●"/>
              <a:defRPr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Exo 2"/>
              <a:buChar char="○"/>
              <a:defRPr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Exo 2"/>
              <a:buChar char="■"/>
              <a:defRPr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Exo 2"/>
              <a:buChar char="●"/>
              <a:defRPr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Exo 2"/>
              <a:buChar char="○"/>
              <a:defRPr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Exo 2"/>
              <a:buChar char="■"/>
              <a:defRPr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-22550" y="4750050"/>
            <a:ext cx="9166500" cy="393600"/>
          </a:xfrm>
          <a:prstGeom prst="rect">
            <a:avLst/>
          </a:prstGeom>
          <a:solidFill>
            <a:srgbClr val="1C396E"/>
          </a:solidFill>
          <a:ln w="9525" cap="flat" cmpd="sng">
            <a:solidFill>
              <a:srgbClr val="1C39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0" y="4739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2pPr>
            <a:lvl3pPr lvl="2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3pPr>
            <a:lvl4pPr lvl="3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4pPr>
            <a:lvl5pPr lvl="4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5pPr>
            <a:lvl6pPr lvl="5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6pPr>
            <a:lvl7pPr lvl="6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7pPr>
            <a:lvl8pPr lvl="7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8pPr>
            <a:lvl9pPr lvl="8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00" y="42000"/>
            <a:ext cx="548699" cy="79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22550" y="-12000"/>
            <a:ext cx="9166500" cy="916500"/>
          </a:xfrm>
          <a:prstGeom prst="rect">
            <a:avLst/>
          </a:prstGeom>
          <a:solidFill>
            <a:srgbClr val="1C396E"/>
          </a:solidFill>
          <a:ln w="9525" cap="flat" cmpd="sng">
            <a:solidFill>
              <a:srgbClr val="1C39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-22550" y="4750050"/>
            <a:ext cx="9166500" cy="393600"/>
          </a:xfrm>
          <a:prstGeom prst="rect">
            <a:avLst/>
          </a:prstGeom>
          <a:solidFill>
            <a:srgbClr val="1C396E"/>
          </a:solidFill>
          <a:ln w="9525" cap="flat" cmpd="sng">
            <a:solidFill>
              <a:srgbClr val="1C39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2pPr>
            <a:lvl3pPr lvl="2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3pPr>
            <a:lvl4pPr lvl="3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4pPr>
            <a:lvl5pPr lvl="4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5pPr>
            <a:lvl6pPr lvl="5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6pPr>
            <a:lvl7pPr lvl="6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7pPr>
            <a:lvl8pPr lvl="7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8pPr>
            <a:lvl9pPr lvl="8">
              <a:buNone/>
              <a:defRPr sz="14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400" y="42000"/>
            <a:ext cx="548699" cy="79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396E"/>
              </a:buClr>
              <a:buSzPts val="2800"/>
              <a:buFont typeface="Exo 2 Regular"/>
              <a:buNone/>
              <a:defRPr sz="2800">
                <a:solidFill>
                  <a:srgbClr val="1C396E"/>
                </a:solidFill>
                <a:latin typeface="Exo 2 Regular"/>
                <a:ea typeface="Exo 2 Regular"/>
                <a:cs typeface="Exo 2 Regular"/>
                <a:sym typeface="Exo 2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Regular"/>
              <a:buNone/>
              <a:defRPr sz="2800">
                <a:solidFill>
                  <a:srgbClr val="0B5394"/>
                </a:solidFill>
                <a:latin typeface="Exo 2 Regular"/>
                <a:ea typeface="Exo 2 Regular"/>
                <a:cs typeface="Exo 2 Regular"/>
                <a:sym typeface="Exo 2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Regular"/>
              <a:buNone/>
              <a:defRPr sz="2800">
                <a:solidFill>
                  <a:srgbClr val="0B5394"/>
                </a:solidFill>
                <a:latin typeface="Exo 2 Regular"/>
                <a:ea typeface="Exo 2 Regular"/>
                <a:cs typeface="Exo 2 Regular"/>
                <a:sym typeface="Exo 2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Regular"/>
              <a:buNone/>
              <a:defRPr sz="2800">
                <a:solidFill>
                  <a:srgbClr val="0B5394"/>
                </a:solidFill>
                <a:latin typeface="Exo 2 Regular"/>
                <a:ea typeface="Exo 2 Regular"/>
                <a:cs typeface="Exo 2 Regular"/>
                <a:sym typeface="Exo 2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Regular"/>
              <a:buNone/>
              <a:defRPr sz="2800">
                <a:solidFill>
                  <a:srgbClr val="0B5394"/>
                </a:solidFill>
                <a:latin typeface="Exo 2 Regular"/>
                <a:ea typeface="Exo 2 Regular"/>
                <a:cs typeface="Exo 2 Regular"/>
                <a:sym typeface="Exo 2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Regular"/>
              <a:buNone/>
              <a:defRPr sz="2800">
                <a:solidFill>
                  <a:srgbClr val="0B5394"/>
                </a:solidFill>
                <a:latin typeface="Exo 2 Regular"/>
                <a:ea typeface="Exo 2 Regular"/>
                <a:cs typeface="Exo 2 Regular"/>
                <a:sym typeface="Exo 2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Regular"/>
              <a:buNone/>
              <a:defRPr sz="2800">
                <a:solidFill>
                  <a:srgbClr val="0B5394"/>
                </a:solidFill>
                <a:latin typeface="Exo 2 Regular"/>
                <a:ea typeface="Exo 2 Regular"/>
                <a:cs typeface="Exo 2 Regular"/>
                <a:sym typeface="Exo 2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Regular"/>
              <a:buNone/>
              <a:defRPr sz="2800">
                <a:solidFill>
                  <a:srgbClr val="0B5394"/>
                </a:solidFill>
                <a:latin typeface="Exo 2 Regular"/>
                <a:ea typeface="Exo 2 Regular"/>
                <a:cs typeface="Exo 2 Regular"/>
                <a:sym typeface="Exo 2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Exo 2 Regular"/>
              <a:buNone/>
              <a:defRPr sz="2800">
                <a:solidFill>
                  <a:srgbClr val="0B5394"/>
                </a:solidFill>
                <a:latin typeface="Exo 2 Regular"/>
                <a:ea typeface="Exo 2 Regular"/>
                <a:cs typeface="Exo 2 Regular"/>
                <a:sym typeface="Exo 2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96E"/>
              </a:buClr>
              <a:buSzPts val="1800"/>
              <a:buFont typeface="Exo 2"/>
              <a:buChar char="●"/>
              <a:defRPr sz="1800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○"/>
              <a:defRPr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■"/>
              <a:defRPr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●"/>
              <a:defRPr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○"/>
              <a:defRPr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■"/>
              <a:defRPr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●"/>
              <a:defRPr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○"/>
              <a:defRPr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96E"/>
              </a:buClr>
              <a:buSzPts val="1400"/>
              <a:buFont typeface="Exo 2"/>
              <a:buChar char="■"/>
              <a:defRPr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zakon.rada.gov.ua/go/3855-12" TargetMode="External"/><Relationship Id="rId13" Type="http://schemas.openxmlformats.org/officeDocument/2006/relationships/hyperlink" Target="http://zakon1.rada.gov.ua/laws/show/479/92/page?text=%20%F0%E0%F6%B3%EE%ED%E0%EB%B3%E7%E0%F2%EE%F0" TargetMode="External"/><Relationship Id="rId3" Type="http://schemas.openxmlformats.org/officeDocument/2006/relationships/hyperlink" Target="http://zakon1.rada.gov.ua/laws/show/2938-17" TargetMode="External"/><Relationship Id="rId7" Type="http://schemas.openxmlformats.org/officeDocument/2006/relationships/hyperlink" Target="http://zakon1.rada.gov.ua/laws/show/3322-12" TargetMode="External"/><Relationship Id="rId12" Type="http://schemas.openxmlformats.org/officeDocument/2006/relationships/hyperlink" Target="http://zakon1.rada.gov.ua/laws/show/479/92/page?text=%F0%E0%F6%B3%EE%ED%E0%EB%B3%E7%E0%F2%EE%F0#w1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akon2.rada.gov.ua/laws/show/1560-12" TargetMode="External"/><Relationship Id="rId11" Type="http://schemas.openxmlformats.org/officeDocument/2006/relationships/hyperlink" Target="http://zakon1.rada.gov.ua/laws/show/z0902-05" TargetMode="External"/><Relationship Id="rId5" Type="http://schemas.openxmlformats.org/officeDocument/2006/relationships/hyperlink" Target="http://zakon2.rada.gov.ua/laws/show/143-16" TargetMode="External"/><Relationship Id="rId10" Type="http://schemas.openxmlformats.org/officeDocument/2006/relationships/hyperlink" Target="http://zakon4.rada.gov.ua/laws/show/3687-12?nreg=3687-12&amp;find=1&amp;text=%F2%E0%BA%EC%ED%E8%F6&amp;x=0&amp;y=0#w114" TargetMode="External"/><Relationship Id="rId4" Type="http://schemas.openxmlformats.org/officeDocument/2006/relationships/hyperlink" Target="http://zakon1.rada.gov.ua/laws/show/2939-17" TargetMode="External"/><Relationship Id="rId9" Type="http://schemas.openxmlformats.org/officeDocument/2006/relationships/hyperlink" Target="http://zakon2.rada.gov.ua/laws/show/3855-1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iso/ru/catalogue_detail?csnumber=54552" TargetMode="External"/><Relationship Id="rId2" Type="http://schemas.openxmlformats.org/officeDocument/2006/relationships/hyperlink" Target="http://www.leonorm.lviv.ua/portal/Default.php?Page=stfull&amp;ObjId=17845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0" y="777525"/>
            <a:ext cx="9144000" cy="2982900"/>
          </a:xfrm>
          <a:prstGeom prst="rect">
            <a:avLst/>
          </a:prstGeom>
          <a:solidFill>
            <a:srgbClr val="1C396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ctrTitle"/>
          </p:nvPr>
        </p:nvSpPr>
        <p:spPr>
          <a:xfrm>
            <a:off x="2549650" y="1018800"/>
            <a:ext cx="5811600" cy="2237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uk-UA" sz="2800" dirty="0">
                <a:solidFill>
                  <a:schemeClr val="bg1"/>
                </a:solidFill>
              </a:rPr>
              <a:t>ІНТЕЛЕКТУАЛЬНА ВЛАСНІСТЬ ТА ПАТЕНТОЗНАВСТВО. ПАТЕНТОЗНАВСТВО ТА НАБУТТЯ ПРАВ</a:t>
            </a:r>
            <a:endParaRPr sz="1800" b="1" dirty="0">
              <a:solidFill>
                <a:schemeClr val="bg1"/>
              </a:solidFill>
              <a:sym typeface="Exo 2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59725"/>
            <a:ext cx="1871833" cy="271827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4502727" y="3895400"/>
            <a:ext cx="4556173" cy="737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err="1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rPr>
              <a:t>Ромащко</a:t>
            </a:r>
            <a:r>
              <a:rPr lang="uk-UA" sz="1800" b="1" dirty="0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rPr>
              <a:t> Алла </a:t>
            </a:r>
            <a:r>
              <a:rPr lang="uk-UA" sz="1800" b="1" dirty="0" err="1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rPr>
              <a:t>Сазонівна</a:t>
            </a:r>
            <a:r>
              <a:rPr lang="ru" sz="1800" b="1" dirty="0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rPr>
              <a:t>,</a:t>
            </a:r>
            <a:br>
              <a:rPr lang="ru" sz="1800" b="1" dirty="0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rPr>
            </a:br>
            <a:r>
              <a:rPr lang="uk-UA" sz="1800" b="1" dirty="0" err="1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rPr>
              <a:t>к.т.н</a:t>
            </a:r>
            <a:r>
              <a:rPr lang="uk-UA" sz="1800" b="1" dirty="0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rPr>
              <a:t>., доцент</a:t>
            </a:r>
            <a:endParaRPr sz="1800" b="1" dirty="0">
              <a:solidFill>
                <a:srgbClr val="1C396E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46" name="Google Shape;46;p7"/>
          <p:cNvSpPr txBox="1"/>
          <p:nvPr/>
        </p:nvSpPr>
        <p:spPr>
          <a:xfrm>
            <a:off x="109900" y="76200"/>
            <a:ext cx="8949000" cy="625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rPr>
              <a:t>КПІ ім. Ігоря Сікорського, </a:t>
            </a:r>
            <a:br>
              <a:rPr lang="ru" sz="1600" b="1" dirty="0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rPr>
            </a:br>
            <a:r>
              <a:rPr lang="uk-UA" sz="1600" b="1" dirty="0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rPr>
              <a:t>кафедра Конструювання машин, ММІ</a:t>
            </a:r>
            <a:endParaRPr sz="1600" dirty="0">
              <a:solidFill>
                <a:srgbClr val="1C396E"/>
              </a:solidFill>
            </a:endParaRPr>
          </a:p>
        </p:txBody>
      </p:sp>
      <p:sp>
        <p:nvSpPr>
          <p:cNvPr id="47" name="Google Shape;47;p7"/>
          <p:cNvSpPr txBox="1"/>
          <p:nvPr/>
        </p:nvSpPr>
        <p:spPr>
          <a:xfrm>
            <a:off x="345963" y="4721006"/>
            <a:ext cx="18033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 dirty="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2020-2021 </a:t>
            </a:r>
            <a:r>
              <a:rPr lang="uk-UA" sz="1800" b="1" dirty="0" err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н.р</a:t>
            </a:r>
            <a:r>
              <a:rPr lang="uk-UA" sz="1800" b="1" dirty="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.</a:t>
            </a:r>
            <a:endParaRPr dirty="0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31272"/>
            <a:ext cx="9021150" cy="3847053"/>
          </a:xfrm>
        </p:spPr>
        <p:txBody>
          <a:bodyPr/>
          <a:lstStyle/>
          <a:p>
            <a:pPr marL="114300" indent="0">
              <a:buNone/>
            </a:pPr>
            <a:r>
              <a:rPr lang="uk-UA" sz="1500" dirty="0"/>
              <a:t>Є ще </a:t>
            </a:r>
            <a:r>
              <a:rPr lang="uk-UA" sz="1500" b="1" dirty="0"/>
              <a:t>термін, який відсутній в ЦКУ </a:t>
            </a:r>
            <a:r>
              <a:rPr lang="uk-UA" sz="1500" dirty="0"/>
              <a:t>як об’єкт права інтелектуальної власності</a:t>
            </a:r>
          </a:p>
          <a:p>
            <a:r>
              <a:rPr lang="uk-UA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ноу-хау </a:t>
            </a: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-"інформація, що </a:t>
            </a:r>
            <a:r>
              <a:rPr lang="uk-UA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отримана завдяки досвіду та випробуванням</a:t>
            </a: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, яка: </a:t>
            </a:r>
            <a:r>
              <a:rPr lang="uk-UA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не є </a:t>
            </a:r>
            <a:r>
              <a:rPr lang="uk-UA" sz="1500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загальновідомою</a:t>
            </a:r>
            <a:r>
              <a:rPr lang="uk-UA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чи легкодоступною </a:t>
            </a: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на день укладення договору про трансфер технологій; є </a:t>
            </a:r>
            <a:r>
              <a:rPr lang="uk-UA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істотною</a:t>
            </a: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, тобто важливою та </a:t>
            </a:r>
            <a:r>
              <a:rPr lang="uk-UA" sz="1500" u="sng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корисною</a:t>
            </a: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 …; є визначеною, тобто </a:t>
            </a:r>
            <a:r>
              <a:rPr lang="uk-UA" sz="1500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описаною</a:t>
            </a: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 достатньо </a:t>
            </a:r>
            <a:r>
              <a:rPr lang="uk-UA" sz="15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вичерпно</a:t>
            </a: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, щоб можливо було перевірити її …« (Закон України "Про державне регулювання діяльності у сфері трансферу технологій«).</a:t>
            </a:r>
          </a:p>
          <a:p>
            <a:r>
              <a:rPr lang="uk-UA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ноу-хау</a:t>
            </a: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uk-UA" sz="15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сукупність технічних, технологічних, комерційних та інших знань</a:t>
            </a: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, оформлених у вигляді технічної документації, навиків та виробничого досвіду, необхідних для організації чи її виробництва, </a:t>
            </a:r>
            <a:r>
              <a:rPr lang="uk-UA" sz="1500" dirty="0"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але не запатентованих </a:t>
            </a: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(Закон України "Про інвестиційну діяльність" ).</a:t>
            </a:r>
          </a:p>
          <a:p>
            <a:r>
              <a:rPr lang="uk-UA" sz="1500" dirty="0"/>
              <a:t>За ЦКУ</a:t>
            </a:r>
            <a:r>
              <a:rPr lang="uk-UA" sz="1500" b="1" dirty="0"/>
              <a:t> КТ - інформація</a:t>
            </a:r>
            <a:r>
              <a:rPr lang="uk-UA" sz="1500" dirty="0"/>
              <a:t>, яка </a:t>
            </a:r>
            <a:r>
              <a:rPr lang="uk-UA" sz="1500" dirty="0">
                <a:highlight>
                  <a:srgbClr val="FFFF00"/>
                </a:highlight>
              </a:rPr>
              <a:t>є секретною </a:t>
            </a:r>
            <a:r>
              <a:rPr lang="uk-UA" sz="1500" dirty="0"/>
              <a:t>в тому розумінні, що вона в цілому чи в певній формі та сукупності її складових </a:t>
            </a:r>
            <a:r>
              <a:rPr lang="uk-UA" sz="1500" dirty="0">
                <a:highlight>
                  <a:srgbClr val="FFFF00"/>
                </a:highlight>
              </a:rPr>
              <a:t>є </a:t>
            </a:r>
            <a:r>
              <a:rPr lang="uk-UA" sz="1500" u="sng" dirty="0">
                <a:highlight>
                  <a:srgbClr val="FFFF00"/>
                </a:highlight>
              </a:rPr>
              <a:t>невідомою</a:t>
            </a:r>
            <a:r>
              <a:rPr lang="uk-UA" sz="1500" dirty="0">
                <a:highlight>
                  <a:srgbClr val="FFFF00"/>
                </a:highlight>
              </a:rPr>
              <a:t> та не є легкодоступною </a:t>
            </a:r>
            <a:r>
              <a:rPr lang="uk-UA" sz="1500" dirty="0"/>
              <a:t>для осіб, які звичайно мають справу з видом інформації, до якого вона належить, у зв'язку з цим </a:t>
            </a:r>
            <a:r>
              <a:rPr lang="uk-UA" sz="1500" dirty="0">
                <a:highlight>
                  <a:srgbClr val="FFFF00"/>
                </a:highlight>
              </a:rPr>
              <a:t>має </a:t>
            </a:r>
            <a:r>
              <a:rPr lang="uk-UA" sz="1500" u="sng" dirty="0">
                <a:highlight>
                  <a:srgbClr val="FFFF00"/>
                </a:highlight>
              </a:rPr>
              <a:t>комерційну цінність</a:t>
            </a:r>
            <a:r>
              <a:rPr lang="uk-UA" sz="1500" dirty="0">
                <a:highlight>
                  <a:srgbClr val="FFFF00"/>
                </a:highlight>
              </a:rPr>
              <a:t> </a:t>
            </a:r>
            <a:r>
              <a:rPr lang="uk-UA" sz="1500" dirty="0"/>
              <a:t>та була предметом адекватних існуючим обставинам заходів щодо збереження її секретності, вжитих особою, яка законно контролює цю інформацію.</a:t>
            </a:r>
            <a:endParaRPr lang="uk-UA" sz="15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14300" indent="0" algn="ctr">
              <a:spcBef>
                <a:spcPts val="600"/>
              </a:spcBef>
              <a:buNone/>
            </a:pPr>
            <a:r>
              <a:rPr lang="uk-UA" sz="1500" dirty="0">
                <a:latin typeface="Times New Roman" panose="02020603050405020304" pitchFamily="18" charset="0"/>
                <a:ea typeface="Calibri" panose="020F0502020204030204" pitchFamily="34" charset="0"/>
              </a:rPr>
              <a:t>Порівняння терміну КТ та «ноу-хау» схоже на гру – «Знайди 10 відмінностей»…</a:t>
            </a:r>
          </a:p>
          <a:p>
            <a:endParaRPr lang="uk-UA" dirty="0"/>
          </a:p>
          <a:p>
            <a:pPr marL="114300" indent="0">
              <a:buNone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10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2205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11</a:t>
            </a:fld>
            <a:endParaRPr lang="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ED449B1-F561-4073-9D01-D6DE2B51E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9" t="25966" r="21841" b="11110"/>
          <a:stretch/>
        </p:blipFill>
        <p:spPr>
          <a:xfrm>
            <a:off x="712801" y="473585"/>
            <a:ext cx="7813774" cy="46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3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12</a:t>
            </a:fld>
            <a:endParaRPr lang="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E178C92-3AF1-4DE5-80EA-F536DB6A8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8" t="28861" r="21711" b="9728"/>
          <a:stretch/>
        </p:blipFill>
        <p:spPr>
          <a:xfrm>
            <a:off x="719730" y="565484"/>
            <a:ext cx="7785948" cy="446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07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таємниця. Набуття прав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831272"/>
            <a:ext cx="8915400" cy="3908153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uk-UA" dirty="0"/>
              <a:t>Комерційна таємниця це :</a:t>
            </a:r>
          </a:p>
          <a:p>
            <a:pPr marL="342900" lvl="0" algn="just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uk-UA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патентоздатна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інформація на етапі, підготовки заяви на набуття прав;</a:t>
            </a:r>
          </a:p>
          <a:p>
            <a:pPr marL="342900" lvl="0" algn="just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uk-UA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патентоздатна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інформація, що планується для використання без набуття прав на винахід чи корисну модель (майже неможливо чи складно відтворити об’єкт і ризик втратити менший за витрати на патентування, або неможливо відслідкувати факт застосування запатентованого об’єкта). Наприклад спосіб, який неможливо в подальшому відтворити навіть за наявності спеціальних знань;</a:t>
            </a:r>
          </a:p>
          <a:p>
            <a:pPr marL="342900" lvl="0" algn="just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uk-UA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патентоздатна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інформація, яка є запатентованою (наприклад стосовно способу чи пристрою) і в матеріалах заявки наведені приклади, що підтверджують можливість отримання технічного результату, але для відтворення цього способу та пристрою з оптимальним технічним результатом потрібно провести ряд експериментів;</a:t>
            </a:r>
          </a:p>
          <a:p>
            <a:pPr marL="342900" lvl="0" algn="just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uk-UA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непатентоздатна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інформація (напр. метод розрахунку, настанова користувача);</a:t>
            </a:r>
          </a:p>
          <a:p>
            <a:pPr marL="342900" lvl="0" algn="just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uk-UA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непатентоздатна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інформація, яка виділена з відомої запатентованої чи незапатентованої інформації на основі практичного досвіду чи випробувань (оскільки немає новизни немає і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патентоздатності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342900" lvl="0" algn="just">
              <a:lnSpc>
                <a:spcPct val="100000"/>
              </a:lnSpc>
              <a:buFont typeface="Times New Roman" panose="02020603050405020304" pitchFamily="18" charset="0"/>
              <a:buChar char="-"/>
            </a:pPr>
            <a:r>
              <a:rPr lang="uk-UA" sz="1400" b="1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нерозкрита</a:t>
            </a:r>
            <a:r>
              <a:rPr lang="uk-UA" sz="1400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інформація як додаток до патенту, яка виділена на основі практичного досвіду чи випробувань, пов’язаних з об’єктом винаходу чи корисної моделі (зазвичай це інформація, яка не є легкодоступною, але витративши час та гроші її може створити фахівець в даній галузі). </a:t>
            </a:r>
            <a:r>
              <a:rPr lang="uk-UA" sz="14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Цей вид інформації найцікавіший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uk-UA" dirty="0" err="1"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Напр.ліфт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uk-UA" dirty="0">
              <a:highlight>
                <a:srgbClr val="FFFF00"/>
              </a:highlight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5130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таємниця. Набуття прав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5003" y="831272"/>
            <a:ext cx="9322130" cy="3908153"/>
          </a:xfrm>
        </p:spPr>
        <p:txBody>
          <a:bodyPr/>
          <a:lstStyle/>
          <a:p>
            <a:pPr marL="114300" indent="0">
              <a:buNone/>
            </a:pPr>
            <a:r>
              <a:rPr lang="uk-UA" b="1" dirty="0"/>
              <a:t>Нас цікавить КТ, яку можна продати разом з патентом/замість нього як би вона не називалась</a:t>
            </a:r>
          </a:p>
          <a:p>
            <a:pPr lvl="0" fontAlgn="auto" hangingPunct="1"/>
            <a:r>
              <a:rPr lang="uk-UA" sz="1600" b="1" dirty="0" err="1"/>
              <a:t>непатентоздатну</a:t>
            </a:r>
            <a:r>
              <a:rPr lang="uk-UA" sz="1600" dirty="0"/>
              <a:t> </a:t>
            </a:r>
            <a:r>
              <a:rPr lang="uk-UA" sz="1600" b="1" dirty="0"/>
              <a:t>інформацію</a:t>
            </a:r>
            <a:r>
              <a:rPr lang="uk-UA" sz="1600" dirty="0"/>
              <a:t>: креслення та/чи іншу технічну інформацію, яка не відображена ні в формулі, ні в описі (економія часу на інжиніринг);</a:t>
            </a:r>
          </a:p>
          <a:p>
            <a:pPr lvl="0" fontAlgn="auto" hangingPunct="1"/>
            <a:r>
              <a:rPr lang="uk-UA" sz="1600" b="1" dirty="0" err="1"/>
              <a:t>патентоздатну</a:t>
            </a:r>
            <a:r>
              <a:rPr lang="uk-UA" sz="1600" dirty="0"/>
              <a:t> </a:t>
            </a:r>
            <a:r>
              <a:rPr lang="uk-UA" sz="1600" b="1" dirty="0"/>
              <a:t>інформацію, яка незапатентована умисно </a:t>
            </a:r>
            <a:r>
              <a:rPr lang="uk-UA" sz="1600" dirty="0"/>
              <a:t>наприклад це описи процесів обробки, рецепти (класичний випадок рецепт «</a:t>
            </a:r>
            <a:r>
              <a:rPr lang="uk-UA" sz="1600" dirty="0" err="1"/>
              <a:t>Coca-Cola</a:t>
            </a:r>
            <a:r>
              <a:rPr lang="uk-UA" sz="1600" dirty="0"/>
              <a:t>»);</a:t>
            </a:r>
          </a:p>
          <a:p>
            <a:pPr lvl="0" fontAlgn="auto" hangingPunct="1"/>
            <a:r>
              <a:rPr lang="uk-UA" sz="1600" dirty="0" err="1"/>
              <a:t>патентоздатну</a:t>
            </a:r>
            <a:r>
              <a:rPr lang="uk-UA" sz="1600" dirty="0"/>
              <a:t> інформацію, яка запатентована, при цьому не розкрито наступне:</a:t>
            </a:r>
          </a:p>
          <a:p>
            <a:pPr marL="114300" indent="0">
              <a:buNone/>
            </a:pPr>
            <a:r>
              <a:rPr lang="uk-UA" sz="1600" dirty="0"/>
              <a:t>          - оптимальні характеристики чи форма реалізації окремих конструктивних елементів та                          </a:t>
            </a:r>
          </a:p>
          <a:p>
            <a:pPr marL="114300" indent="0">
              <a:buNone/>
            </a:pPr>
            <a:r>
              <a:rPr lang="uk-UA" sz="1600" dirty="0"/>
              <a:t>             зв</a:t>
            </a:r>
            <a:r>
              <a:rPr lang="ru-RU" sz="1600" dirty="0"/>
              <a:t>'</a:t>
            </a:r>
            <a:r>
              <a:rPr lang="uk-UA" sz="1600" dirty="0" err="1"/>
              <a:t>язків</a:t>
            </a:r>
            <a:r>
              <a:rPr lang="uk-UA" sz="1600" dirty="0"/>
              <a:t> між ними;</a:t>
            </a:r>
          </a:p>
          <a:p>
            <a:pPr marL="114300" indent="0">
              <a:buNone/>
            </a:pPr>
            <a:r>
              <a:rPr lang="uk-UA" sz="1600" dirty="0"/>
              <a:t>          - оптимальний склад речовини для досягнення найкращого технічного результату, з </a:t>
            </a:r>
          </a:p>
          <a:p>
            <a:pPr marL="114300" indent="0">
              <a:buNone/>
            </a:pPr>
            <a:r>
              <a:rPr lang="uk-UA" sz="1600" dirty="0"/>
              <a:t>             зазначенням у формулі діапазонів складових/режимів, а в описі окремі приклади реалізації, але не оптимальні. </a:t>
            </a:r>
          </a:p>
          <a:p>
            <a:pPr marL="114300" indent="0">
              <a:buNone/>
            </a:pPr>
            <a:r>
              <a:rPr lang="uk-UA" dirty="0"/>
              <a:t>Така інформація має бути задокументованою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237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31273"/>
            <a:ext cx="8520600" cy="3737602"/>
          </a:xfrm>
        </p:spPr>
        <p:txBody>
          <a:bodyPr/>
          <a:lstStyle/>
          <a:p>
            <a:pPr marL="114300" indent="0" algn="ctr">
              <a:buNone/>
            </a:pPr>
            <a:r>
              <a:rPr lang="uk-UA" b="1" dirty="0"/>
              <a:t>Алгоритм комерціалізації КТ.</a:t>
            </a:r>
          </a:p>
          <a:p>
            <a:r>
              <a:rPr lang="uk-UA" dirty="0"/>
              <a:t>Документування КТ.</a:t>
            </a:r>
          </a:p>
          <a:p>
            <a:r>
              <a:rPr lang="uk-UA" dirty="0"/>
              <a:t>Завірення у нотаріуса.</a:t>
            </a:r>
          </a:p>
          <a:p>
            <a:r>
              <a:rPr lang="uk-UA" dirty="0"/>
              <a:t>Листи потенційним споживачам.</a:t>
            </a:r>
          </a:p>
          <a:p>
            <a:r>
              <a:rPr lang="uk-UA" dirty="0" err="1"/>
              <a:t>Опційна</a:t>
            </a:r>
            <a:r>
              <a:rPr lang="uk-UA" dirty="0"/>
              <a:t> угода (Угода про наміри).</a:t>
            </a:r>
          </a:p>
          <a:p>
            <a:r>
              <a:rPr lang="uk-UA" dirty="0"/>
              <a:t>Техніко-економічна експертиза.</a:t>
            </a:r>
          </a:p>
          <a:p>
            <a:r>
              <a:rPr lang="uk-UA" dirty="0"/>
              <a:t>Протокол експертизи з рекомендацією купити/не купити.</a:t>
            </a:r>
          </a:p>
          <a:p>
            <a:r>
              <a:rPr lang="uk-UA" dirty="0"/>
              <a:t>Ліцензійна угода.</a:t>
            </a:r>
          </a:p>
          <a:p>
            <a:pPr marL="114300" indent="0">
              <a:buNone/>
            </a:pPr>
            <a:endParaRPr lang="uk-UA" dirty="0"/>
          </a:p>
          <a:p>
            <a:pPr marL="114300" indent="0">
              <a:buNone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7802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0D5FBF-9F07-43BB-BDDF-9D12984D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3AF53F7C-182B-4F41-B430-25209E6E1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000" y="863550"/>
            <a:ext cx="8520600" cy="4279950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/>
              <a:t> БЕЗПЕКА ПРИ ПАТЕНТУВАННІ </a:t>
            </a:r>
            <a:r>
              <a:rPr lang="ru-RU" b="1" cap="all" dirty="0"/>
              <a:t>ВИНАХОДІВ , КОРИСНИХ МОДЕЛЕЙ ТА </a:t>
            </a:r>
            <a:r>
              <a:rPr lang="ru-RU" b="1" cap="all" dirty="0" err="1"/>
              <a:t>набутті</a:t>
            </a:r>
            <a:r>
              <a:rPr lang="ru-RU" b="1" cap="all" dirty="0"/>
              <a:t> прав на </a:t>
            </a:r>
            <a:r>
              <a:rPr lang="ru-RU" b="1" cap="all" dirty="0" err="1"/>
              <a:t>ПРОМИСЛОВі</a:t>
            </a:r>
            <a:r>
              <a:rPr lang="ru-RU" b="1" cap="all" dirty="0"/>
              <a:t> </a:t>
            </a:r>
            <a:r>
              <a:rPr lang="ru-RU" b="1" cap="all" dirty="0" err="1"/>
              <a:t>ЗРАЗКи</a:t>
            </a:r>
            <a:endParaRPr lang="ru-RU" b="1" cap="all" dirty="0"/>
          </a:p>
          <a:p>
            <a:pPr marL="114300" indent="0">
              <a:buNone/>
            </a:pPr>
            <a:endParaRPr lang="uk-UA" cap="all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E2C055D3-547E-4E81-BFA0-D45AF25760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54015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9890F-54E2-4DAB-853F-3E276046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239D3CE4-F80B-4579-A053-85FB7781A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17</a:t>
            </a:fld>
            <a:endParaRPr lang="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3CCAC2D1-F276-4098-A30A-851591C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00" y="-89021"/>
            <a:ext cx="7368519" cy="532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79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0D5FBF-9F07-43BB-BDDF-9D12984D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3AF53F7C-182B-4F41-B430-25209E6E1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000" y="863550"/>
            <a:ext cx="8520600" cy="4279950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/>
              <a:t> БЕЗПЕКА ПРИ ПАТЕНТУВАННІ </a:t>
            </a:r>
            <a:r>
              <a:rPr lang="ru-RU" b="1" cap="all" dirty="0"/>
              <a:t>ВИНАХОДІВ , КОРИСНИХ МОДЕЛЕЙ ТА </a:t>
            </a:r>
            <a:r>
              <a:rPr lang="ru-RU" b="1" cap="all" dirty="0" err="1"/>
              <a:t>набутті</a:t>
            </a:r>
            <a:r>
              <a:rPr lang="ru-RU" b="1" cap="all" dirty="0"/>
              <a:t> прав на </a:t>
            </a:r>
            <a:r>
              <a:rPr lang="ru-RU" b="1" cap="all" dirty="0" err="1"/>
              <a:t>ПРОМИСЛОВі</a:t>
            </a:r>
            <a:r>
              <a:rPr lang="ru-RU" b="1" cap="all" dirty="0"/>
              <a:t> </a:t>
            </a:r>
            <a:r>
              <a:rPr lang="ru-RU" b="1" cap="all" dirty="0" err="1"/>
              <a:t>ЗРАЗКи</a:t>
            </a:r>
            <a:endParaRPr lang="ru-RU" b="1" cap="all" dirty="0"/>
          </a:p>
          <a:p>
            <a:pPr>
              <a:lnSpc>
                <a:spcPct val="100000"/>
              </a:lnSpc>
            </a:pPr>
            <a:r>
              <a:rPr lang="uk-UA" sz="1600" dirty="0"/>
              <a:t>при патентуванні об’єктів, які не відносяться до державної таємниці для попередження незаконного користування патентом слід здійснити певні кроки, які не суперечать Правилам складання [15], а саме:  </a:t>
            </a:r>
          </a:p>
          <a:p>
            <a:pPr>
              <a:lnSpc>
                <a:spcPct val="100000"/>
              </a:lnSpc>
            </a:pPr>
            <a:r>
              <a:rPr lang="uk-UA" sz="1600" dirty="0"/>
              <a:t>- надмірно не деталізувати суттєві ознаки об’єкта, які стосуються форми реалізації окремих конструктивних елементів та </a:t>
            </a:r>
            <a:r>
              <a:rPr lang="uk-UA" sz="1600" dirty="0" err="1"/>
              <a:t>зв'язків</a:t>
            </a:r>
            <a:r>
              <a:rPr lang="uk-UA" sz="1600" dirty="0"/>
              <a:t> між ними;</a:t>
            </a:r>
          </a:p>
          <a:p>
            <a:pPr>
              <a:lnSpc>
                <a:spcPct val="100000"/>
              </a:lnSpc>
            </a:pPr>
            <a:r>
              <a:rPr lang="uk-UA" sz="1600" dirty="0"/>
              <a:t>- не розкривати в описі оптимальний склад речовини для досягнення найкращого технічного результату при зазначенні у формулі діапазонів складових, а в описі слід наводити окремі (не оптимальні) приклади реалізації речовини, які також дозволяють виконати поставлену технічну задачу ;</a:t>
            </a:r>
          </a:p>
          <a:p>
            <a:pPr>
              <a:lnSpc>
                <a:spcPct val="100000"/>
              </a:lnSpc>
            </a:pPr>
            <a:r>
              <a:rPr lang="uk-UA" sz="1600" dirty="0"/>
              <a:t>- не розкривати в описі оптимальні умови здійснення способу для досягнення найкращого технічного результату, з зазначенням у формулі діапазонів, наприклад режимів, а в описі надати приклади (не оптимальні) реалізації способу.</a:t>
            </a:r>
          </a:p>
          <a:p>
            <a:pPr marL="114300" indent="0">
              <a:buNone/>
            </a:pPr>
            <a:endParaRPr lang="uk-UA" cap="all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E2C055D3-547E-4E81-BFA0-D45AF25760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1734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9890F-54E2-4DAB-853F-3E276046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239D3CE4-F80B-4579-A053-85FB7781A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19</a:t>
            </a:fld>
            <a:endParaRPr lang="ru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B45CC7C1-7991-4DCA-A987-1926A0465C3E}"/>
              </a:ext>
            </a:extLst>
          </p:cNvPr>
          <p:cNvSpPr/>
          <p:nvPr/>
        </p:nvSpPr>
        <p:spPr>
          <a:xfrm>
            <a:off x="172995" y="952650"/>
            <a:ext cx="86596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Закон України щодо промислових зразків не передбачає охорону секретного ПЗ, хоча враховуючи можливий взаємозв’язок різних об’єктів права інтелектуальної власності з одним об’єктом господарської діяльності не виключена ситуація, коли ми будемо мати секретний </a:t>
            </a:r>
            <a:r>
              <a:rPr lang="uk-UA" sz="1800" dirty="0">
                <a:latin typeface="Times New Roman" panose="02020603050405020304" pitchFamily="18" charset="0"/>
              </a:rPr>
              <a:t>патент на винахід та несекретний ПЗ.</a:t>
            </a:r>
          </a:p>
          <a:p>
            <a:r>
              <a:rPr lang="uk-UA" sz="1800" dirty="0">
                <a:latin typeface="Times New Roman" panose="02020603050405020304" pitchFamily="18" charset="0"/>
              </a:rPr>
              <a:t>За результатами пошуку за базою даних "Інтерактивна БД "Промислові зразки, зареєстровані в Україні"  станом на 09.12.2016 знайдено:</a:t>
            </a:r>
          </a:p>
          <a:p>
            <a:r>
              <a:rPr lang="uk-UA" sz="1800" dirty="0">
                <a:latin typeface="Times New Roman" panose="02020603050405020304" pitchFamily="18" charset="0"/>
              </a:rPr>
              <a:t>-  за рубрикою  МКПЗ 22-01 </a:t>
            </a:r>
            <a:r>
              <a:rPr lang="ru-RU" sz="1800" dirty="0">
                <a:latin typeface="Times New Roman" panose="02020603050405020304" pitchFamily="18" charset="0"/>
              </a:rPr>
              <a:t>– </a:t>
            </a:r>
            <a:r>
              <a:rPr lang="uk-UA" sz="1800" dirty="0">
                <a:latin typeface="Times New Roman" panose="02020603050405020304" pitchFamily="18" charset="0"/>
              </a:rPr>
              <a:t>"Зброя для метання та кидання" - 69 патентів (з них чинних 15 і на 9  з них  заявки подані в 2013-2016 </a:t>
            </a:r>
            <a:r>
              <a:rPr lang="uk-UA" sz="1800" dirty="0" err="1">
                <a:latin typeface="Times New Roman" panose="02020603050405020304" pitchFamily="18" charset="0"/>
              </a:rPr>
              <a:t>р.р</a:t>
            </a:r>
            <a:r>
              <a:rPr lang="uk-UA" sz="1800" dirty="0">
                <a:latin typeface="Times New Roman" panose="02020603050405020304" pitchFamily="18" charset="0"/>
              </a:rPr>
              <a:t>.).</a:t>
            </a:r>
          </a:p>
          <a:p>
            <a:r>
              <a:rPr lang="uk-UA" sz="1800" dirty="0">
                <a:latin typeface="Times New Roman" panose="02020603050405020304" pitchFamily="18" charset="0"/>
              </a:rPr>
              <a:t>- за кодом МКПЗ 22-03 – "Боєприпаси; ракети та піротехнічні вироби  - 29 патентів (з них чинних 13 і на 6 з них заявки подані в 2013-2016 </a:t>
            </a:r>
            <a:r>
              <a:rPr lang="uk-UA" sz="1800" dirty="0" err="1">
                <a:latin typeface="Times New Roman" panose="02020603050405020304" pitchFamily="18" charset="0"/>
              </a:rPr>
              <a:t>р.р</a:t>
            </a:r>
            <a:r>
              <a:rPr lang="uk-UA" sz="1800" dirty="0">
                <a:latin typeface="Times New Roman" panose="02020603050405020304" pitchFamily="18" charset="0"/>
              </a:rPr>
              <a:t>.).</a:t>
            </a:r>
          </a:p>
          <a:p>
            <a:pPr algn="just"/>
            <a:endParaRPr lang="uk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90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30183" y="-33925"/>
            <a:ext cx="8119800" cy="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uk-UA" sz="1800" dirty="0"/>
              <a:t>ЛЕКЦІЯ 9</a:t>
            </a:r>
            <a:br>
              <a:rPr lang="uk-UA" sz="1800" dirty="0"/>
            </a:br>
            <a:r>
              <a:rPr lang="uk-UA" sz="1800" i="1" dirty="0"/>
              <a:t>Тема.  Правова охорона комерційної таємниці та раціоналізаторської пропозиції</a:t>
            </a:r>
            <a:endParaRPr sz="1800" i="1"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22850" y="818470"/>
            <a:ext cx="8898300" cy="39209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buNone/>
            </a:pPr>
            <a:r>
              <a:rPr lang="uk-UA" sz="2400" b="1" i="1" dirty="0"/>
              <a:t>ПРАВОВА ОХОРОНА </a:t>
            </a:r>
            <a:r>
              <a:rPr lang="uk-UA" sz="2400" b="1" i="1" cap="all" dirty="0" err="1" smtClean="0"/>
              <a:t>КОМЕРЦІЙНоЇ</a:t>
            </a:r>
            <a:r>
              <a:rPr lang="uk-UA" sz="2400" b="1" i="1" cap="all" dirty="0" smtClean="0"/>
              <a:t> </a:t>
            </a:r>
            <a:r>
              <a:rPr lang="ru-RU" sz="2400" b="1" i="1" cap="all" dirty="0" err="1" smtClean="0"/>
              <a:t>таЄмниці</a:t>
            </a:r>
            <a:r>
              <a:rPr lang="ru-RU" sz="2400" b="1" i="1" cap="all" dirty="0" smtClean="0"/>
              <a:t> </a:t>
            </a:r>
            <a:r>
              <a:rPr lang="ru-RU" sz="2400" b="1" i="1" cap="all" dirty="0"/>
              <a:t>та </a:t>
            </a:r>
            <a:r>
              <a:rPr lang="ru-RU" sz="2400" b="1" i="1" cap="all" dirty="0" err="1" smtClean="0"/>
              <a:t>раціоналізаторськоЇ</a:t>
            </a:r>
            <a:r>
              <a:rPr lang="ru-RU" sz="2400" b="1" i="1" cap="all" dirty="0" smtClean="0"/>
              <a:t> </a:t>
            </a:r>
            <a:r>
              <a:rPr lang="ru-RU" sz="2400" b="1" i="1" cap="all" dirty="0" err="1" smtClean="0"/>
              <a:t>пропозиціЇ</a:t>
            </a:r>
            <a:endParaRPr lang="uk-UA" sz="2400" b="1" i="1" cap="all" dirty="0"/>
          </a:p>
          <a:p>
            <a:pPr marL="0" lvl="0" indent="0" algn="just">
              <a:lnSpc>
                <a:spcPts val="2100"/>
              </a:lnSpc>
              <a:buNone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інформацію»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http://zakon1.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rada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gov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laws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show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/2938-17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lvl="0" indent="0" algn="just">
              <a:lnSpc>
                <a:spcPts val="2100"/>
              </a:lnSpc>
              <a:buNone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"Про доступ до публічної інформації"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http://zakon1.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rada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gov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laws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show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/2939-17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ts val="2100"/>
              </a:lnSpc>
              <a:buNone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"Про державне регулювання діяльності у сфері трансферу технологій" :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http://zakon2.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rada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gov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ua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laws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show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/143-16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ts val="2100"/>
              </a:lnSpc>
              <a:buNone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"Про інвестиційну діяльність" 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http://zakon2.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rada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gov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ua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laws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show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/1560-12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ts val="2100"/>
              </a:lnSpc>
              <a:buNone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"Про науково-технічну інформацію".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http://zakon1.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rada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gov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ua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laws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show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/3322-12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ts val="2100"/>
              </a:lnSpc>
              <a:buNone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Про державну таємницю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http://zakon2.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rada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gov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ua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laws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show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/3855-12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ts val="2100"/>
              </a:lnSpc>
              <a:buNone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Звід відомостей, що становлять державну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таємниц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http://zakon1.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rada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gov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ua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laws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show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/z0902-05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ts val="2100"/>
              </a:lnSpc>
              <a:buNone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Тимчасове положення про правову охорону об'єктів промислової власності та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раціоналізатор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ських пропозицій в Україні: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http://zakon1.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rada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gov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ua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laws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show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/479/92/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page?text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= %F0%E0%F6%B3%EE%ED%E0%EB%B3%E7%E0%F2%EE%F0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472450" y="4739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9890F-54E2-4DAB-853F-3E276046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239D3CE4-F80B-4579-A053-85FB7781A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20</a:t>
            </a:fld>
            <a:endParaRPr lang="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79FB6A-0C9A-4FD2-945C-491F11777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7" t="20534" r="11201" b="10284"/>
          <a:stretch/>
        </p:blipFill>
        <p:spPr>
          <a:xfrm>
            <a:off x="2864851" y="952650"/>
            <a:ext cx="3597419" cy="355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5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9890F-54E2-4DAB-853F-3E276046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239D3CE4-F80B-4579-A053-85FB7781A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21</a:t>
            </a:fld>
            <a:endParaRPr lang="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9AF81539-DD49-478E-AF34-812C1CC10767}"/>
              </a:ext>
            </a:extLst>
          </p:cNvPr>
          <p:cNvSpPr txBox="1">
            <a:spLocks/>
          </p:cNvSpPr>
          <p:nvPr/>
        </p:nvSpPr>
        <p:spPr>
          <a:xfrm>
            <a:off x="122850" y="852161"/>
            <a:ext cx="9021150" cy="3887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96E"/>
              </a:buClr>
              <a:buSzPts val="1800"/>
              <a:buFont typeface="Exo 2"/>
              <a:buChar char="●"/>
              <a:defRPr sz="1800" b="0" i="0" u="none" strike="noStrike" cap="none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96E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96E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rgbClr val="1C396E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pPr marL="0" indent="0" algn="just">
              <a:lnSpc>
                <a:spcPct val="100000"/>
              </a:lnSpc>
              <a:buFont typeface="Exo 2"/>
              <a:buNone/>
            </a:pPr>
            <a:r>
              <a:rPr lang="uk-UA" b="1" dirty="0"/>
              <a:t>Ризики </a:t>
            </a:r>
            <a:r>
              <a:rPr lang="uk-UA" sz="1700" b="1" dirty="0"/>
              <a:t>розголошення ІЗОД особами, які не відносяться</a:t>
            </a:r>
          </a:p>
          <a:p>
            <a:pPr marL="0" indent="0" algn="just">
              <a:lnSpc>
                <a:spcPct val="100000"/>
              </a:lnSpc>
              <a:buFont typeface="Exo 2"/>
              <a:buNone/>
            </a:pPr>
            <a:r>
              <a:rPr lang="uk-UA" sz="1700" b="1" dirty="0"/>
              <a:t> до суб’єктів </a:t>
            </a:r>
            <a:r>
              <a:rPr lang="uk-UA" sz="1700" b="1" dirty="0" err="1"/>
              <a:t>режимно</a:t>
            </a:r>
            <a:r>
              <a:rPr lang="uk-UA" sz="1700" b="1" dirty="0"/>
              <a:t>-секретної діяльності:</a:t>
            </a:r>
            <a:endParaRPr lang="uk-UA" sz="1700" dirty="0"/>
          </a:p>
          <a:p>
            <a:pPr algn="just">
              <a:lnSpc>
                <a:spcPct val="100000"/>
              </a:lnSpc>
            </a:pPr>
            <a:r>
              <a:rPr lang="uk-UA" sz="1700" dirty="0"/>
              <a:t>інформація на суттєвість не перевіряється</a:t>
            </a:r>
          </a:p>
          <a:p>
            <a:pPr algn="just">
              <a:lnSpc>
                <a:spcPct val="100000"/>
              </a:lnSpc>
            </a:pPr>
            <a:r>
              <a:rPr lang="uk-UA" sz="1700" dirty="0"/>
              <a:t>інформація неналежним чином перевіряється на суттєвість</a:t>
            </a:r>
          </a:p>
          <a:p>
            <a:pPr algn="just">
              <a:lnSpc>
                <a:spcPct val="100000"/>
              </a:lnSpc>
            </a:pPr>
            <a:r>
              <a:rPr lang="uk-UA" sz="1700" dirty="0"/>
              <a:t>інформація розголошується перед охороною (публікації, інтерв’ю, доповіді)</a:t>
            </a:r>
          </a:p>
          <a:p>
            <a:pPr algn="just">
              <a:lnSpc>
                <a:spcPct val="100000"/>
              </a:lnSpc>
            </a:pPr>
            <a:r>
              <a:rPr lang="uk-UA" sz="1700" dirty="0"/>
              <a:t>інформація стосується промислового зразка секретність якого не передбачена і може зашкодити національній безпеці (в разі патентування)</a:t>
            </a:r>
          </a:p>
          <a:p>
            <a:pPr algn="just">
              <a:lnSpc>
                <a:spcPct val="100000"/>
              </a:lnSpc>
            </a:pPr>
            <a:r>
              <a:rPr lang="uk-UA" sz="1700" dirty="0"/>
              <a:t>інформація стосується комерційної таємниці і може бути використана її власником, чи передана іншій особі зі шкодою національній безпеці</a:t>
            </a:r>
          </a:p>
          <a:p>
            <a:pPr algn="just">
              <a:lnSpc>
                <a:spcPct val="100000"/>
              </a:lnSpc>
            </a:pPr>
            <a:r>
              <a:rPr lang="uk-UA" sz="1700" dirty="0"/>
              <a:t>не здійснені адекватні заходи, щодо </a:t>
            </a:r>
            <a:r>
              <a:rPr lang="uk-UA" sz="1700" dirty="0" err="1"/>
              <a:t>нелегкодоступності</a:t>
            </a:r>
            <a:r>
              <a:rPr lang="uk-UA" sz="1700" dirty="0"/>
              <a:t> інформації</a:t>
            </a:r>
          </a:p>
          <a:p>
            <a:pPr algn="just">
              <a:lnSpc>
                <a:spcPct val="100000"/>
              </a:lnSpc>
            </a:pPr>
            <a:r>
              <a:rPr lang="uk-UA" sz="1700" dirty="0"/>
              <a:t>особисті якості осіб, що мають доступ до інформації</a:t>
            </a:r>
          </a:p>
          <a:p>
            <a:pPr algn="just">
              <a:lnSpc>
                <a:spcPct val="100000"/>
              </a:lnSpc>
            </a:pPr>
            <a:r>
              <a:rPr lang="uk-UA" sz="1700" dirty="0"/>
              <a:t>компетенції осіб, що мають доступ до інформації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1867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9890F-54E2-4DAB-853F-3E276046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239D3CE4-F80B-4579-A053-85FB7781A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22</a:t>
            </a:fld>
            <a:endParaRPr lang="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E1ED9F03-1BC7-4394-A73B-B425566AF645}"/>
              </a:ext>
            </a:extLst>
          </p:cNvPr>
          <p:cNvSpPr txBox="1">
            <a:spLocks/>
          </p:cNvSpPr>
          <p:nvPr/>
        </p:nvSpPr>
        <p:spPr>
          <a:xfrm>
            <a:off x="311400" y="952651"/>
            <a:ext cx="8229600" cy="3520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sz="2200" b="1" dirty="0"/>
              <a:t>Ризики розголошення ІЗОД особами, які відносяться суб’єктів владних повноважень:</a:t>
            </a:r>
            <a:endParaRPr lang="uk-UA" sz="2200" dirty="0"/>
          </a:p>
          <a:p>
            <a:pPr lvl="0" algn="just"/>
            <a:r>
              <a:rPr lang="uk-UA" sz="2200" dirty="0"/>
              <a:t>особисті якості осіб, що мають доступ до інформації</a:t>
            </a:r>
          </a:p>
          <a:p>
            <a:pPr lvl="0" algn="just"/>
            <a:r>
              <a:rPr lang="uk-UA" sz="2200" dirty="0"/>
              <a:t>компетенції осіб, що мають доступ до інформації</a:t>
            </a:r>
          </a:p>
          <a:p>
            <a:pPr lvl="0" algn="just"/>
            <a:r>
              <a:rPr lang="uk-UA" sz="2200" dirty="0"/>
              <a:t>охорона в режимі секретної інформації </a:t>
            </a:r>
            <a:r>
              <a:rPr lang="uk-UA" sz="2200" dirty="0">
                <a:solidFill>
                  <a:srgbClr val="C00000"/>
                </a:solidFill>
              </a:rPr>
              <a:t>не виключає </a:t>
            </a:r>
            <a:r>
              <a:rPr lang="uk-UA" sz="2200" dirty="0"/>
              <a:t>одночасної охорони ОПІВ, і якщо така інформація </a:t>
            </a:r>
            <a:r>
              <a:rPr lang="uk-UA" sz="2200"/>
              <a:t>стосується </a:t>
            </a:r>
            <a:r>
              <a:rPr lang="uk-UA" sz="2200" smtClean="0"/>
              <a:t>винаходів (маловірогідно), </a:t>
            </a:r>
            <a:r>
              <a:rPr lang="uk-UA" sz="2200" dirty="0"/>
              <a:t>корисних моделей, промислових зразків, то в процесі набуття прав вона стане загальновідомою</a:t>
            </a:r>
          </a:p>
        </p:txBody>
      </p:sp>
    </p:spTree>
    <p:extLst>
      <p:ext uri="{BB962C8B-B14F-4D97-AF65-F5344CB8AC3E}">
        <p14:creationId xmlns:p14="http://schemas.microsoft.com/office/powerpoint/2010/main" val="37625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9890F-54E2-4DAB-853F-3E276046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239D3CE4-F80B-4579-A053-85FB7781A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23</a:t>
            </a:fld>
            <a:endParaRPr lang="ru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37BD3308-C4C8-4287-92AB-35ADD3365BE0}"/>
              </a:ext>
            </a:extLst>
          </p:cNvPr>
          <p:cNvSpPr txBox="1">
            <a:spLocks/>
          </p:cNvSpPr>
          <p:nvPr/>
        </p:nvSpPr>
        <p:spPr>
          <a:xfrm>
            <a:off x="311400" y="952650"/>
            <a:ext cx="8229600" cy="36934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uk-UA" sz="2200" b="1" dirty="0"/>
              <a:t>Ризики розголошення ІЗОД особами, які відносяться до суб’єктів </a:t>
            </a:r>
            <a:r>
              <a:rPr lang="uk-UA" sz="2200" b="1" dirty="0" err="1"/>
              <a:t>режимно</a:t>
            </a:r>
            <a:r>
              <a:rPr lang="uk-UA" sz="2200" b="1" dirty="0"/>
              <a:t>-секретної діяльності :</a:t>
            </a:r>
            <a:endParaRPr lang="uk-UA" sz="2200" dirty="0"/>
          </a:p>
          <a:p>
            <a:pPr algn="just"/>
            <a:r>
              <a:rPr lang="uk-UA" sz="2200" dirty="0"/>
              <a:t>особисті якості осіб, що мають допуск до інформації, в </a:t>
            </a:r>
            <a:r>
              <a:rPr lang="uk-UA" sz="2200" dirty="0" err="1"/>
              <a:t>т.ч</a:t>
            </a:r>
            <a:r>
              <a:rPr lang="uk-UA" sz="2200" dirty="0"/>
              <a:t>. іноземних осіб</a:t>
            </a:r>
          </a:p>
          <a:p>
            <a:pPr algn="just"/>
            <a:r>
              <a:rPr lang="uk-UA" sz="2200" dirty="0"/>
              <a:t>компетенції осіб, що мають допуск до інформації, в </a:t>
            </a:r>
            <a:r>
              <a:rPr lang="uk-UA" sz="2200" dirty="0" err="1"/>
              <a:t>т.ч</a:t>
            </a:r>
            <a:r>
              <a:rPr lang="uk-UA" sz="2200" dirty="0"/>
              <a:t>. іноземних осіб</a:t>
            </a:r>
          </a:p>
          <a:p>
            <a:pPr algn="just"/>
            <a:r>
              <a:rPr lang="uk-UA" sz="2200" dirty="0"/>
              <a:t>відповідність діяльності </a:t>
            </a:r>
            <a:r>
              <a:rPr lang="uk-UA" sz="2200" dirty="0" err="1"/>
              <a:t>режимно</a:t>
            </a:r>
            <a:r>
              <a:rPr lang="uk-UA" sz="2200" dirty="0"/>
              <a:t>-секретних органів вимогам нормативно-правових актів</a:t>
            </a:r>
          </a:p>
          <a:p>
            <a:pPr algn="just"/>
            <a:r>
              <a:rPr lang="uk-UA" sz="2200" dirty="0"/>
              <a:t>під час передачі державної таємниці іноземній державі чи міжнародній організації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4835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Раціоналізаторська пропозиція (РП)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31273"/>
            <a:ext cx="8520600" cy="3737602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кодекс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2003 р.,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420; глава 41) та 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раціоналізаторських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1992 р.,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1994 року,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діючі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 54, 59, 60, 61, 62, 68, 70).</a:t>
            </a:r>
          </a:p>
          <a:p>
            <a:pPr marL="11430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Зникли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 раніше умови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охороноспроможності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РП (новизна і корисність  пропозиції для підприємства), терміни та розмір винагороди.</a:t>
            </a:r>
          </a:p>
          <a:p>
            <a:pPr marL="11430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пункт де  мова про винагороду для осіб які не є творцями об’єкта,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uk-U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Раціоналізаторська пропозиція за ЦКУ містить «технологічне (технічне), або організаційне рішення».	  Закону про РП не має.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304307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126656-4423-4A50-A943-0F2FAB09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Раціоналізаторська пропозиція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D1D21791-F7AB-4FAA-A111-C2E5DD913C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uk-UA" dirty="0"/>
              <a:t>На підставі вищезазначеного Тимчасового положення були створені:</a:t>
            </a:r>
          </a:p>
          <a:p>
            <a:pPr lvl="0"/>
            <a:r>
              <a:rPr lang="uk-UA" dirty="0"/>
              <a:t>Методичні рекомендації про порядок складання, подачі і розгляду заяви на раціоналізаторську пропозицію (далі - методичні рекомендації);</a:t>
            </a:r>
            <a:endParaRPr lang="ru-RU" dirty="0"/>
          </a:p>
          <a:p>
            <a:pPr lvl="0"/>
            <a:r>
              <a:rPr lang="uk-UA" dirty="0"/>
              <a:t>Інструкція про організацію раціоналізаторської роботи в Державній службі спеціального зв’язку та захисту інформації України (далі – інструкція) ;</a:t>
            </a:r>
            <a:endParaRPr lang="ru-RU" dirty="0"/>
          </a:p>
          <a:p>
            <a:pPr lvl="0"/>
            <a:r>
              <a:rPr lang="uk-UA" dirty="0"/>
              <a:t>Положення про патентно-ліцензійну, винахідницьку та раціоналізаторську роботу в Збройних Силах України (далі - положення ЗСУ).</a:t>
            </a:r>
          </a:p>
          <a:p>
            <a:pPr lvl="0"/>
            <a:r>
              <a:rPr lang="uk-UA" dirty="0"/>
              <a:t>Та інші</a:t>
            </a:r>
            <a:endParaRPr lang="ru-RU" dirty="0"/>
          </a:p>
          <a:p>
            <a:pPr marL="114300" indent="0">
              <a:buNone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7A9D7C27-1F14-4ED6-B9CC-990576055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23251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126656-4423-4A50-A943-0F2FAB09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Раціоналізаторська пропозиція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7A9D7C27-1F14-4ED6-B9CC-990576055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26</a:t>
            </a:fld>
            <a:endParaRPr lang="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21A8804-2C14-4A8D-80D6-DF0ECF170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12" t="10750" r="11396" b="13591"/>
          <a:stretch/>
        </p:blipFill>
        <p:spPr>
          <a:xfrm>
            <a:off x="1229832" y="447895"/>
            <a:ext cx="6684336" cy="45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Раціоналізаторська пропозиція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31272"/>
            <a:ext cx="8520600" cy="4025735"/>
          </a:xfrm>
        </p:spPr>
        <p:txBody>
          <a:bodyPr/>
          <a:lstStyle/>
          <a:p>
            <a:pPr marL="114300" indent="0">
              <a:buNone/>
            </a:pP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потрібен</a:t>
            </a:r>
            <a:r>
              <a:rPr lang="ru-RU" b="1" dirty="0"/>
              <a:t> нам </a:t>
            </a:r>
            <a:r>
              <a:rPr lang="ru-RU" b="1" dirty="0" err="1"/>
              <a:t>об’єкт</a:t>
            </a:r>
            <a:r>
              <a:rPr lang="ru-RU" b="1" dirty="0"/>
              <a:t> права </a:t>
            </a:r>
            <a:r>
              <a:rPr lang="ru-RU" b="1" dirty="0" err="1"/>
              <a:t>інтелектуальної</a:t>
            </a:r>
            <a:r>
              <a:rPr lang="ru-RU" b="1" dirty="0"/>
              <a:t> </a:t>
            </a:r>
            <a:r>
              <a:rPr lang="ru-RU" b="1" dirty="0" err="1"/>
              <a:t>власності</a:t>
            </a:r>
            <a:r>
              <a:rPr lang="ru-RU" b="1" dirty="0"/>
              <a:t> РП? </a:t>
            </a:r>
          </a:p>
          <a:p>
            <a:r>
              <a:rPr lang="ru-RU" dirty="0"/>
              <a:t>В Законах </a:t>
            </a:r>
            <a:r>
              <a:rPr lang="ru-RU" dirty="0" err="1"/>
              <a:t>України</a:t>
            </a:r>
            <a:r>
              <a:rPr lang="ru-RU" dirty="0"/>
              <a:t>: "Про </a:t>
            </a:r>
            <a:r>
              <a:rPr lang="ru-RU" dirty="0" err="1"/>
              <a:t>інформацію</a:t>
            </a:r>
            <a:r>
              <a:rPr lang="ru-RU" dirty="0"/>
              <a:t>", "Про доступ до </a:t>
            </a:r>
            <a:r>
              <a:rPr lang="ru-RU" dirty="0" err="1"/>
              <a:t>публічної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", "Про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трансферу </a:t>
            </a:r>
            <a:r>
              <a:rPr lang="ru-RU" dirty="0" err="1"/>
              <a:t>технологій</a:t>
            </a:r>
            <a:r>
              <a:rPr lang="ru-RU" dirty="0"/>
              <a:t>"; "Про </a:t>
            </a:r>
            <a:r>
              <a:rPr lang="ru-RU" dirty="0" err="1"/>
              <a:t>інвестиційну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“ </a:t>
            </a:r>
          </a:p>
          <a:p>
            <a:pPr marL="114300" indent="0">
              <a:buNone/>
            </a:pPr>
            <a:r>
              <a:rPr lang="ru-RU" dirty="0" err="1"/>
              <a:t>зустрічається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 «ноу-хау» та </a:t>
            </a:r>
            <a:r>
              <a:rPr lang="ru-RU" dirty="0" err="1"/>
              <a:t>комерційна</a:t>
            </a:r>
            <a:r>
              <a:rPr lang="ru-RU" dirty="0"/>
              <a:t> </a:t>
            </a:r>
            <a:r>
              <a:rPr lang="ru-RU" dirty="0" err="1"/>
              <a:t>таємниця</a:t>
            </a:r>
            <a:r>
              <a:rPr lang="ru-RU" dirty="0"/>
              <a:t>. </a:t>
            </a:r>
            <a:r>
              <a:rPr lang="ru-RU" dirty="0" err="1"/>
              <a:t>Причому</a:t>
            </a:r>
            <a:r>
              <a:rPr lang="ru-RU" dirty="0"/>
              <a:t>  </a:t>
            </a:r>
            <a:r>
              <a:rPr lang="uk-UA" dirty="0"/>
              <a:t>законодавець і не згадує про раціоналізаторську пропозицію, а ноу-хау не вважає об'єктом права інтелектуальної власності</a:t>
            </a:r>
            <a:r>
              <a:rPr lang="ru-RU" dirty="0"/>
              <a:t>.</a:t>
            </a:r>
          </a:p>
          <a:p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зазначити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РП і в </a:t>
            </a:r>
            <a:r>
              <a:rPr lang="ru-RU" dirty="0" err="1"/>
              <a:t>міжнародних</a:t>
            </a:r>
            <a:r>
              <a:rPr lang="ru-RU" dirty="0"/>
              <a:t> договорах,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приєдналась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в </a:t>
            </a:r>
            <a:r>
              <a:rPr lang="ru-RU" dirty="0" err="1"/>
              <a:t>Паризькій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, </a:t>
            </a:r>
            <a:r>
              <a:rPr lang="ru-RU" dirty="0" err="1"/>
              <a:t>Угоді</a:t>
            </a:r>
            <a:r>
              <a:rPr lang="en-US" dirty="0"/>
              <a:t> TRIPS</a:t>
            </a:r>
            <a:r>
              <a:rPr lang="ru-RU" dirty="0"/>
              <a:t>, </a:t>
            </a:r>
            <a:r>
              <a:rPr lang="ru-RU" dirty="0" err="1"/>
              <a:t>Угоді</a:t>
            </a:r>
            <a:r>
              <a:rPr lang="ru-RU" dirty="0"/>
              <a:t> про </a:t>
            </a:r>
            <a:r>
              <a:rPr lang="ru-RU" dirty="0" err="1"/>
              <a:t>асоціацію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, з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сторони</a:t>
            </a:r>
            <a:r>
              <a:rPr lang="ru-RU" dirty="0"/>
              <a:t>, та </a:t>
            </a:r>
            <a:r>
              <a:rPr lang="ru-RU" dirty="0" err="1"/>
              <a:t>Європейським</a:t>
            </a:r>
            <a:r>
              <a:rPr lang="ru-RU" dirty="0"/>
              <a:t> Союзом, </a:t>
            </a:r>
            <a:r>
              <a:rPr lang="ru-RU" dirty="0" err="1"/>
              <a:t>Європейським</a:t>
            </a:r>
            <a:r>
              <a:rPr lang="ru-RU" dirty="0"/>
              <a:t> </a:t>
            </a:r>
            <a:r>
              <a:rPr lang="ru-RU" dirty="0" err="1"/>
              <a:t>співтовариством</a:t>
            </a:r>
            <a:r>
              <a:rPr lang="ru-RU" dirty="0"/>
              <a:t> з </a:t>
            </a:r>
            <a:r>
              <a:rPr lang="ru-RU" dirty="0" err="1"/>
              <a:t>атомної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і </a:t>
            </a:r>
            <a:r>
              <a:rPr lang="ru-RU" dirty="0" err="1"/>
              <a:t>їхніми</a:t>
            </a:r>
            <a:r>
              <a:rPr lang="ru-RU" dirty="0"/>
              <a:t> державами-членами.</a:t>
            </a:r>
          </a:p>
          <a:p>
            <a:endParaRPr lang="ru-RU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27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4217615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Раціоналізаторська пропозиція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27" y="795646"/>
            <a:ext cx="9060873" cy="39437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вищезазначене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раціоналізаторську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призвести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ПЗ)).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ризики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РП:</a:t>
            </a:r>
          </a:p>
          <a:p>
            <a:pPr>
              <a:lnSpc>
                <a:spcPct val="10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винагороду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авторам, але й особам,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одержанню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т.ч. і РП; </a:t>
            </a:r>
          </a:p>
          <a:p>
            <a:pPr>
              <a:lnSpc>
                <a:spcPct val="10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патентного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перекваліфікування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раціоналізаторської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ІВ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РП (в т.ч. секретною РП)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охоронятись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винахід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комерціалізації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4185405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Раціоналізаторська пропозиція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02949"/>
            <a:ext cx="9262753" cy="3737602"/>
          </a:xfrm>
        </p:spPr>
        <p:txBody>
          <a:bodyPr/>
          <a:lstStyle/>
          <a:p>
            <a:pPr marL="114300" indent="0">
              <a:buNone/>
            </a:pPr>
            <a:r>
              <a:rPr lang="ru-RU" dirty="0" err="1"/>
              <a:t>Порівняльний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РП в </a:t>
            </a:r>
            <a:r>
              <a:rPr lang="ru-RU" dirty="0" err="1"/>
              <a:t>Україні</a:t>
            </a:r>
            <a:r>
              <a:rPr lang="ru-RU" dirty="0"/>
              <a:t> та </a:t>
            </a:r>
            <a:r>
              <a:rPr lang="ru-RU" dirty="0" err="1"/>
              <a:t>світі</a:t>
            </a:r>
            <a:r>
              <a:rPr lang="ru-RU" dirty="0"/>
              <a:t>:</a:t>
            </a:r>
          </a:p>
          <a:p>
            <a:pPr>
              <a:lnSpc>
                <a:spcPct val="100000"/>
              </a:lnSpc>
            </a:pPr>
            <a:r>
              <a:rPr lang="ru-RU" sz="1400" dirty="0" err="1"/>
              <a:t>Під</a:t>
            </a:r>
            <a:r>
              <a:rPr lang="ru-RU" sz="1400" dirty="0"/>
              <a:t> час </a:t>
            </a:r>
            <a:r>
              <a:rPr lang="ru-RU" sz="1400" dirty="0" err="1"/>
              <a:t>порівняння</a:t>
            </a:r>
            <a:r>
              <a:rPr lang="ru-RU" sz="1400" dirty="0"/>
              <a:t> </a:t>
            </a:r>
            <a:r>
              <a:rPr lang="ru-RU" sz="1400" dirty="0" err="1"/>
              <a:t>законодавства</a:t>
            </a:r>
            <a:r>
              <a:rPr lang="ru-RU" sz="1400" dirty="0"/>
              <a:t> </a:t>
            </a:r>
            <a:r>
              <a:rPr lang="ru-RU" sz="1400" dirty="0" err="1"/>
              <a:t>щодо</a:t>
            </a:r>
            <a:r>
              <a:rPr lang="ru-RU" sz="1400" dirty="0"/>
              <a:t> </a:t>
            </a:r>
            <a:r>
              <a:rPr lang="ru-RU" sz="1400" dirty="0" err="1"/>
              <a:t>раціоналізаторської</a:t>
            </a:r>
            <a:r>
              <a:rPr lang="ru-RU" sz="1400" dirty="0"/>
              <a:t> </a:t>
            </a:r>
            <a:r>
              <a:rPr lang="ru-RU" sz="1400" dirty="0" err="1"/>
              <a:t>пропозиції</a:t>
            </a:r>
            <a:r>
              <a:rPr lang="ru-RU" sz="1400" dirty="0"/>
              <a:t> </a:t>
            </a:r>
            <a:r>
              <a:rPr lang="ru-RU" sz="1400" dirty="0" err="1"/>
              <a:t>встановлено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в </a:t>
            </a:r>
            <a:r>
              <a:rPr lang="ru-RU" sz="1400" dirty="0" err="1"/>
              <a:t>Республіці</a:t>
            </a:r>
            <a:r>
              <a:rPr lang="ru-RU" sz="1400" dirty="0"/>
              <a:t> </a:t>
            </a:r>
            <a:r>
              <a:rPr lang="ru-RU" sz="1400" dirty="0" err="1"/>
              <a:t>Білорусь</a:t>
            </a:r>
            <a:r>
              <a:rPr lang="ru-RU" sz="1400" dirty="0"/>
              <a:t> [21, </a:t>
            </a:r>
            <a:r>
              <a:rPr lang="ru-RU" sz="1400" dirty="0" err="1"/>
              <a:t>стаття</a:t>
            </a:r>
            <a:r>
              <a:rPr lang="ru-RU" sz="1400" dirty="0"/>
              <a:t> 980], в </a:t>
            </a:r>
            <a:r>
              <a:rPr lang="ru-RU" sz="1400" dirty="0" err="1"/>
              <a:t>Республіці</a:t>
            </a:r>
            <a:r>
              <a:rPr lang="ru-RU" sz="1400" dirty="0"/>
              <a:t> Казахстан [22, ст.961] та в </a:t>
            </a:r>
            <a:r>
              <a:rPr lang="ru-RU" sz="1400" dirty="0" err="1"/>
              <a:t>Російській</a:t>
            </a:r>
            <a:r>
              <a:rPr lang="ru-RU" sz="1400" dirty="0"/>
              <a:t> </a:t>
            </a:r>
            <a:r>
              <a:rPr lang="ru-RU" sz="1400" dirty="0" err="1"/>
              <a:t>Федерації</a:t>
            </a:r>
            <a:r>
              <a:rPr lang="ru-RU" sz="1400" dirty="0"/>
              <a:t> [23, ст.1225] </a:t>
            </a:r>
            <a:r>
              <a:rPr lang="ru-RU" sz="1400" dirty="0" err="1"/>
              <a:t>об’єкт</a:t>
            </a:r>
            <a:r>
              <a:rPr lang="ru-RU" sz="1400" dirty="0"/>
              <a:t> права </a:t>
            </a:r>
            <a:r>
              <a:rPr lang="ru-RU" sz="1400" dirty="0" err="1"/>
              <a:t>інтелектуальної</a:t>
            </a:r>
            <a:r>
              <a:rPr lang="ru-RU" sz="1400" dirty="0"/>
              <a:t> </a:t>
            </a:r>
            <a:r>
              <a:rPr lang="ru-RU" sz="1400" dirty="0" err="1"/>
              <a:t>власності</a:t>
            </a:r>
            <a:r>
              <a:rPr lang="ru-RU" sz="1400" dirty="0"/>
              <a:t> </a:t>
            </a:r>
            <a:r>
              <a:rPr lang="ru-RU" sz="1400" dirty="0" err="1"/>
              <a:t>раціоналізаторська</a:t>
            </a:r>
            <a:r>
              <a:rPr lang="ru-RU" sz="1400" dirty="0"/>
              <a:t> </a:t>
            </a:r>
            <a:r>
              <a:rPr lang="ru-RU" sz="1400" dirty="0" err="1"/>
              <a:t>пропозиція</a:t>
            </a:r>
            <a:r>
              <a:rPr lang="ru-RU" sz="1400" dirty="0"/>
              <a:t> </a:t>
            </a:r>
            <a:r>
              <a:rPr lang="ru-RU" sz="1400" dirty="0" err="1"/>
              <a:t>відсутній</a:t>
            </a:r>
            <a:r>
              <a:rPr lang="ru-RU" sz="1400" dirty="0"/>
              <a:t>, </a:t>
            </a:r>
            <a:r>
              <a:rPr lang="ru-RU" sz="1400" dirty="0" err="1"/>
              <a:t>зазначені</a:t>
            </a:r>
            <a:r>
              <a:rPr lang="ru-RU" sz="1400" dirty="0"/>
              <a:t> </a:t>
            </a:r>
            <a:r>
              <a:rPr lang="ru-RU" sz="1400" dirty="0" err="1"/>
              <a:t>країни</a:t>
            </a:r>
            <a:r>
              <a:rPr lang="ru-RU" sz="1400" dirty="0"/>
              <a:t> </a:t>
            </a:r>
            <a:r>
              <a:rPr lang="ru-RU" sz="1400" dirty="0" err="1"/>
              <a:t>спокійно</a:t>
            </a:r>
            <a:r>
              <a:rPr lang="ru-RU" sz="1400" dirty="0"/>
              <a:t>  </a:t>
            </a:r>
            <a:r>
              <a:rPr lang="ru-RU" sz="1400" dirty="0" err="1"/>
              <a:t>користуються</a:t>
            </a:r>
            <a:r>
              <a:rPr lang="ru-RU" sz="1400" dirty="0"/>
              <a:t>  </a:t>
            </a:r>
            <a:r>
              <a:rPr lang="ru-RU" sz="1400" dirty="0" err="1"/>
              <a:t>іншими</a:t>
            </a:r>
            <a:r>
              <a:rPr lang="ru-RU" sz="1400" dirty="0"/>
              <a:t> </a:t>
            </a:r>
            <a:r>
              <a:rPr lang="ru-RU" sz="1400" dirty="0" err="1"/>
              <a:t>об’єктами</a:t>
            </a:r>
            <a:r>
              <a:rPr lang="ru-RU" sz="1400" dirty="0"/>
              <a:t> права ІВ. </a:t>
            </a:r>
          </a:p>
          <a:p>
            <a:pPr>
              <a:lnSpc>
                <a:spcPct val="100000"/>
              </a:lnSpc>
            </a:pPr>
            <a:r>
              <a:rPr lang="ru-RU" sz="1400" dirty="0"/>
              <a:t>В </a:t>
            </a:r>
            <a:r>
              <a:rPr lang="ru-RU" sz="1400" dirty="0" err="1"/>
              <a:t>законодавстві</a:t>
            </a:r>
            <a:r>
              <a:rPr lang="ru-RU" sz="1400" dirty="0"/>
              <a:t> </a:t>
            </a:r>
            <a:r>
              <a:rPr lang="ru-RU" sz="1400" dirty="0" err="1"/>
              <a:t>Польщі</a:t>
            </a:r>
            <a:r>
              <a:rPr lang="ru-RU" sz="1400" dirty="0"/>
              <a:t> РП - «</a:t>
            </a:r>
            <a:r>
              <a:rPr lang="ru-RU" sz="1400" dirty="0" err="1"/>
              <a:t>кожне</a:t>
            </a:r>
            <a:r>
              <a:rPr lang="ru-RU" sz="1400" dirty="0"/>
              <a:t> </a:t>
            </a:r>
            <a:r>
              <a:rPr lang="ru-RU" sz="1400" dirty="0" err="1"/>
              <a:t>рішення</a:t>
            </a:r>
            <a:r>
              <a:rPr lang="ru-RU" sz="1400" dirty="0"/>
              <a:t>, </a:t>
            </a:r>
            <a:r>
              <a:rPr lang="ru-RU" sz="1400" dirty="0" err="1"/>
              <a:t>придатне</a:t>
            </a:r>
            <a:r>
              <a:rPr lang="ru-RU" sz="1400" dirty="0"/>
              <a:t> для </a:t>
            </a:r>
            <a:r>
              <a:rPr lang="ru-RU" sz="1400" dirty="0" err="1"/>
              <a:t>використання</a:t>
            </a:r>
            <a:r>
              <a:rPr lang="ru-RU" sz="1400" dirty="0"/>
              <a:t>, </a:t>
            </a:r>
            <a:r>
              <a:rPr lang="ru-RU" sz="1400" b="1" dirty="0"/>
              <a:t>яке не є </a:t>
            </a:r>
            <a:r>
              <a:rPr lang="ru-RU" sz="1400" dirty="0" err="1"/>
              <a:t>винаходом</a:t>
            </a:r>
            <a:r>
              <a:rPr lang="ru-RU" sz="1400" dirty="0"/>
              <a:t> </a:t>
            </a:r>
            <a:r>
              <a:rPr lang="ru-RU" sz="1400" dirty="0" err="1"/>
              <a:t>придатним</a:t>
            </a:r>
            <a:r>
              <a:rPr lang="ru-RU" sz="1400" dirty="0"/>
              <a:t> до </a:t>
            </a:r>
            <a:r>
              <a:rPr lang="ru-RU" sz="1400" dirty="0" err="1"/>
              <a:t>набуття</a:t>
            </a:r>
            <a:r>
              <a:rPr lang="ru-RU" sz="1400" dirty="0"/>
              <a:t> прав, </a:t>
            </a:r>
            <a:r>
              <a:rPr lang="ru-RU" sz="1400" dirty="0" err="1"/>
              <a:t>корисною</a:t>
            </a:r>
            <a:r>
              <a:rPr lang="ru-RU" sz="1400" dirty="0"/>
              <a:t> </a:t>
            </a:r>
            <a:r>
              <a:rPr lang="ru-RU" sz="1400" dirty="0" err="1"/>
              <a:t>моделлю</a:t>
            </a:r>
            <a:r>
              <a:rPr lang="ru-RU" sz="1400" dirty="0"/>
              <a:t>, </a:t>
            </a:r>
            <a:r>
              <a:rPr lang="ru-RU" sz="1400" dirty="0" err="1"/>
              <a:t>промисловим</a:t>
            </a:r>
            <a:r>
              <a:rPr lang="ru-RU" sz="1400" dirty="0"/>
              <a:t> </a:t>
            </a:r>
            <a:r>
              <a:rPr lang="ru-RU" sz="1400" dirty="0" err="1"/>
              <a:t>зразком</a:t>
            </a:r>
            <a:r>
              <a:rPr lang="ru-RU" sz="1400" dirty="0"/>
              <a:t> </a:t>
            </a:r>
            <a:r>
              <a:rPr lang="ru-RU" sz="1400" dirty="0" err="1"/>
              <a:t>чи</a:t>
            </a:r>
            <a:r>
              <a:rPr lang="ru-RU" sz="1400" dirty="0"/>
              <a:t> </a:t>
            </a:r>
            <a:r>
              <a:rPr lang="ru-RU" sz="1400" dirty="0" err="1"/>
              <a:t>топографією</a:t>
            </a:r>
            <a:r>
              <a:rPr lang="ru-RU" sz="1400" dirty="0"/>
              <a:t> </a:t>
            </a:r>
            <a:r>
              <a:rPr lang="ru-RU" sz="1400" dirty="0" err="1"/>
              <a:t>інтегральної</a:t>
            </a:r>
            <a:r>
              <a:rPr lang="ru-RU" sz="1400" dirty="0"/>
              <a:t> </a:t>
            </a:r>
            <a:r>
              <a:rPr lang="ru-RU" sz="1400" dirty="0" err="1"/>
              <a:t>мікросхеми</a:t>
            </a:r>
            <a:r>
              <a:rPr lang="ru-RU" sz="1400" dirty="0"/>
              <a:t>», </a:t>
            </a:r>
            <a:r>
              <a:rPr lang="ru-RU" sz="1400" dirty="0" err="1"/>
              <a:t>причому</a:t>
            </a:r>
            <a:r>
              <a:rPr lang="ru-RU" sz="1400" dirty="0"/>
              <a:t> </a:t>
            </a:r>
            <a:r>
              <a:rPr lang="ru-RU" sz="1400" dirty="0" err="1"/>
              <a:t>підприємець</a:t>
            </a:r>
            <a:r>
              <a:rPr lang="ru-RU" sz="1400" dirty="0"/>
              <a:t> </a:t>
            </a:r>
            <a:r>
              <a:rPr lang="ru-RU" sz="1400" dirty="0" err="1"/>
              <a:t>може</a:t>
            </a:r>
            <a:r>
              <a:rPr lang="ru-RU" sz="1400" dirty="0"/>
              <a:t> </a:t>
            </a:r>
            <a:r>
              <a:rPr lang="ru-RU" sz="1400" dirty="0" err="1"/>
              <a:t>визначити</a:t>
            </a:r>
            <a:r>
              <a:rPr lang="ru-RU" sz="1400" dirty="0"/>
              <a:t> </a:t>
            </a:r>
            <a:r>
              <a:rPr lang="ru-RU" sz="1400" dirty="0" err="1"/>
              <a:t>які</a:t>
            </a:r>
            <a:r>
              <a:rPr lang="ru-RU" sz="1400" dirty="0"/>
              <a:t> </a:t>
            </a:r>
            <a:r>
              <a:rPr lang="ru-RU" sz="1400" dirty="0" err="1"/>
              <a:t>рішення</a:t>
            </a:r>
            <a:r>
              <a:rPr lang="ru-RU" sz="1400" dirty="0"/>
              <a:t> та ким </a:t>
            </a:r>
            <a:r>
              <a:rPr lang="ru-RU" sz="1400" dirty="0" err="1"/>
              <a:t>виконані</a:t>
            </a:r>
            <a:r>
              <a:rPr lang="ru-RU" sz="1400" dirty="0"/>
              <a:t> </a:t>
            </a:r>
            <a:r>
              <a:rPr lang="ru-RU" sz="1400" dirty="0" err="1"/>
              <a:t>будуть</a:t>
            </a:r>
            <a:r>
              <a:rPr lang="ru-RU" sz="1400" dirty="0"/>
              <a:t> </a:t>
            </a:r>
            <a:r>
              <a:rPr lang="ru-RU" sz="1400" dirty="0" err="1"/>
              <a:t>визнані</a:t>
            </a:r>
            <a:r>
              <a:rPr lang="ru-RU" sz="1400" dirty="0"/>
              <a:t> </a:t>
            </a:r>
            <a:r>
              <a:rPr lang="ru-RU" sz="1400" dirty="0" err="1"/>
              <a:t>раціоналізаторською</a:t>
            </a:r>
            <a:r>
              <a:rPr lang="ru-RU" sz="1400" dirty="0"/>
              <a:t> </a:t>
            </a:r>
            <a:r>
              <a:rPr lang="ru-RU" sz="1400" dirty="0" err="1"/>
              <a:t>пропозицією</a:t>
            </a:r>
            <a:r>
              <a:rPr lang="ru-RU" sz="1400" dirty="0"/>
              <a:t>, як вона буде </a:t>
            </a:r>
            <a:r>
              <a:rPr lang="ru-RU" sz="1400" dirty="0" err="1"/>
              <a:t>застосована</a:t>
            </a:r>
            <a:r>
              <a:rPr lang="ru-RU" sz="1400" dirty="0"/>
              <a:t> і як буде </a:t>
            </a:r>
            <a:r>
              <a:rPr lang="ru-RU" sz="1400" dirty="0" err="1"/>
              <a:t>нагороджений</a:t>
            </a:r>
            <a:r>
              <a:rPr lang="ru-RU" sz="1400" dirty="0"/>
              <a:t> </a:t>
            </a:r>
            <a:r>
              <a:rPr lang="ru-RU" sz="1400" dirty="0" err="1"/>
              <a:t>її</a:t>
            </a:r>
            <a:r>
              <a:rPr lang="ru-RU" sz="1400" dirty="0"/>
              <a:t> </a:t>
            </a:r>
            <a:r>
              <a:rPr lang="ru-RU" sz="1400" dirty="0" err="1"/>
              <a:t>творець</a:t>
            </a:r>
            <a:r>
              <a:rPr lang="ru-RU" sz="1400" dirty="0"/>
              <a:t>. </a:t>
            </a:r>
            <a:r>
              <a:rPr lang="ru-RU" sz="1400" dirty="0" err="1"/>
              <a:t>Це</a:t>
            </a:r>
            <a:r>
              <a:rPr lang="ru-RU" sz="1400" dirty="0"/>
              <a:t> </a:t>
            </a:r>
            <a:r>
              <a:rPr lang="ru-RU" sz="1400" dirty="0" err="1"/>
              <a:t>відрізняється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законодавства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, за </a:t>
            </a:r>
            <a:r>
              <a:rPr lang="ru-RU" sz="1400" dirty="0" err="1"/>
              <a:t>яким</a:t>
            </a:r>
            <a:r>
              <a:rPr lang="ru-RU" sz="1400" dirty="0"/>
              <a:t> </a:t>
            </a:r>
            <a:r>
              <a:rPr lang="ru-RU" sz="1400" dirty="0" err="1"/>
              <a:t>юридичну</a:t>
            </a:r>
            <a:r>
              <a:rPr lang="ru-RU" sz="1400" dirty="0"/>
              <a:t> особу </a:t>
            </a:r>
            <a:r>
              <a:rPr lang="ru-RU" sz="1400" dirty="0" err="1"/>
              <a:t>ніхто</a:t>
            </a:r>
            <a:r>
              <a:rPr lang="ru-RU" sz="1400" dirty="0"/>
              <a:t> не </a:t>
            </a:r>
            <a:r>
              <a:rPr lang="ru-RU" sz="1400" dirty="0" err="1"/>
              <a:t>зобов’язує</a:t>
            </a:r>
            <a:r>
              <a:rPr lang="ru-RU" sz="1400" dirty="0"/>
              <a:t> </a:t>
            </a:r>
            <a:r>
              <a:rPr lang="ru-RU" sz="1400" dirty="0" err="1"/>
              <a:t>визначити</a:t>
            </a:r>
            <a:r>
              <a:rPr lang="ru-RU" sz="1400" dirty="0"/>
              <a:t> </a:t>
            </a:r>
            <a:r>
              <a:rPr lang="ru-RU" sz="1400" dirty="0" err="1"/>
              <a:t>хоча</a:t>
            </a:r>
            <a:r>
              <a:rPr lang="ru-RU" sz="1400" dirty="0"/>
              <a:t> б (</a:t>
            </a:r>
            <a:r>
              <a:rPr lang="ru-RU" sz="1400" dirty="0" err="1"/>
              <a:t>наприклад</a:t>
            </a:r>
            <a:r>
              <a:rPr lang="ru-RU" sz="1400" dirty="0"/>
              <a:t>) методику </a:t>
            </a:r>
            <a:r>
              <a:rPr lang="ru-RU" sz="1400" dirty="0" err="1"/>
              <a:t>винагородження</a:t>
            </a:r>
            <a:r>
              <a:rPr lang="ru-RU" sz="1400" dirty="0"/>
              <a:t> автора, а </a:t>
            </a:r>
            <a:r>
              <a:rPr lang="ru-RU" sz="1400" dirty="0" err="1"/>
              <a:t>якщо</a:t>
            </a:r>
            <a:r>
              <a:rPr lang="ru-RU" sz="1400" dirty="0"/>
              <a:t> </a:t>
            </a:r>
            <a:r>
              <a:rPr lang="ru-RU" sz="1400" dirty="0" err="1"/>
              <a:t>ніхто</a:t>
            </a:r>
            <a:r>
              <a:rPr lang="ru-RU" sz="1400" dirty="0"/>
              <a:t> не </a:t>
            </a:r>
            <a:r>
              <a:rPr lang="ru-RU" sz="1400" dirty="0" err="1"/>
              <a:t>зобов’язує</a:t>
            </a:r>
            <a:r>
              <a:rPr lang="ru-RU" sz="1400" dirty="0"/>
              <a:t>, то </a:t>
            </a:r>
            <a:r>
              <a:rPr lang="ru-RU" sz="1400" dirty="0" err="1"/>
              <a:t>переважна</a:t>
            </a:r>
            <a:r>
              <a:rPr lang="ru-RU" sz="1400" dirty="0"/>
              <a:t> </a:t>
            </a:r>
            <a:r>
              <a:rPr lang="ru-RU" sz="1400" dirty="0" err="1"/>
              <a:t>більшість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не </a:t>
            </a:r>
            <a:r>
              <a:rPr lang="ru-RU" sz="1400" dirty="0" err="1"/>
              <a:t>зробить</a:t>
            </a:r>
            <a:r>
              <a:rPr lang="ru-RU" sz="1400" dirty="0"/>
              <a:t>, через </a:t>
            </a:r>
            <a:r>
              <a:rPr lang="ru-RU" sz="1400" dirty="0" err="1"/>
              <a:t>що</a:t>
            </a:r>
            <a:r>
              <a:rPr lang="ru-RU" sz="1400" dirty="0"/>
              <a:t> автор буде не </a:t>
            </a:r>
            <a:r>
              <a:rPr lang="ru-RU" sz="1400" dirty="0" err="1"/>
              <a:t>мотивований</a:t>
            </a:r>
            <a:r>
              <a:rPr lang="ru-RU" sz="1400" dirty="0"/>
              <a:t> </a:t>
            </a:r>
            <a:r>
              <a:rPr lang="ru-RU" sz="1400" dirty="0" err="1"/>
              <a:t>творити</a:t>
            </a:r>
            <a:r>
              <a:rPr lang="ru-RU" sz="1400" dirty="0"/>
              <a:t>, а </a:t>
            </a:r>
            <a:r>
              <a:rPr lang="ru-RU" sz="1400" dirty="0" err="1"/>
              <a:t>економіка</a:t>
            </a:r>
            <a:r>
              <a:rPr lang="ru-RU" sz="1400" dirty="0"/>
              <a:t> буде </a:t>
            </a:r>
            <a:r>
              <a:rPr lang="ru-RU" sz="1400" dirty="0" err="1"/>
              <a:t>страждати</a:t>
            </a:r>
            <a:r>
              <a:rPr lang="ru-RU" sz="1400" dirty="0"/>
              <a:t>. </a:t>
            </a:r>
          </a:p>
          <a:p>
            <a:pPr>
              <a:lnSpc>
                <a:spcPct val="100000"/>
              </a:lnSpc>
            </a:pPr>
            <a:r>
              <a:rPr lang="ru-RU" sz="1400" dirty="0" err="1"/>
              <a:t>Якщо</a:t>
            </a:r>
            <a:r>
              <a:rPr lang="ru-RU" sz="1400" dirty="0"/>
              <a:t> </a:t>
            </a:r>
            <a:r>
              <a:rPr lang="ru-RU" sz="1400" dirty="0" err="1"/>
              <a:t>майбутній</a:t>
            </a:r>
            <a:r>
              <a:rPr lang="ru-RU" sz="1400" dirty="0"/>
              <a:t> автор </a:t>
            </a:r>
            <a:r>
              <a:rPr lang="ru-RU" sz="1400" dirty="0" err="1"/>
              <a:t>раціоналізаторської</a:t>
            </a:r>
            <a:r>
              <a:rPr lang="ru-RU" sz="1400" dirty="0"/>
              <a:t> </a:t>
            </a:r>
            <a:r>
              <a:rPr lang="ru-RU" sz="1400" dirty="0" err="1"/>
              <a:t>пропозиції</a:t>
            </a:r>
            <a:r>
              <a:rPr lang="ru-RU" sz="1400" dirty="0"/>
              <a:t> </a:t>
            </a:r>
            <a:r>
              <a:rPr lang="ru-RU" sz="1400" dirty="0" err="1"/>
              <a:t>зрозуміє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результат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</a:t>
            </a:r>
            <a:r>
              <a:rPr lang="ru-RU" sz="1400" dirty="0" err="1"/>
              <a:t>зможе</a:t>
            </a:r>
            <a:r>
              <a:rPr lang="ru-RU" sz="1400" dirty="0"/>
              <a:t> принести </a:t>
            </a:r>
            <a:r>
              <a:rPr lang="ru-RU" sz="1400" dirty="0" err="1"/>
              <a:t>додаткову</a:t>
            </a:r>
            <a:r>
              <a:rPr lang="ru-RU" sz="1400" dirty="0"/>
              <a:t> </a:t>
            </a:r>
            <a:r>
              <a:rPr lang="ru-RU" sz="1400" dirty="0" err="1"/>
              <a:t>винагороду</a:t>
            </a:r>
            <a:r>
              <a:rPr lang="ru-RU" sz="1400" dirty="0"/>
              <a:t> – </a:t>
            </a:r>
            <a:r>
              <a:rPr lang="ru-RU" sz="1400" dirty="0" err="1"/>
              <a:t>він</a:t>
            </a:r>
            <a:r>
              <a:rPr lang="ru-RU" sz="1400" dirty="0"/>
              <a:t> буде </a:t>
            </a:r>
            <a:r>
              <a:rPr lang="ru-RU" sz="1400" dirty="0" err="1"/>
              <a:t>мотивований</a:t>
            </a:r>
            <a:r>
              <a:rPr lang="ru-RU" sz="1400" dirty="0"/>
              <a:t> і буде </a:t>
            </a:r>
            <a:r>
              <a:rPr lang="ru-RU" sz="1400" dirty="0" err="1"/>
              <a:t>творити</a:t>
            </a:r>
            <a:r>
              <a:rPr lang="ru-RU" sz="1400" dirty="0"/>
              <a:t>, а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цього</a:t>
            </a:r>
            <a:r>
              <a:rPr lang="ru-RU" sz="1400" dirty="0"/>
              <a:t> </a:t>
            </a:r>
            <a:r>
              <a:rPr lang="ru-RU" sz="1400" dirty="0" err="1"/>
              <a:t>виграє</a:t>
            </a:r>
            <a:r>
              <a:rPr lang="ru-RU" sz="1400" dirty="0"/>
              <a:t> і </a:t>
            </a:r>
            <a:r>
              <a:rPr lang="ru-RU" sz="1400" dirty="0" err="1"/>
              <a:t>роботодавець</a:t>
            </a:r>
            <a:r>
              <a:rPr lang="ru-RU" sz="1400" dirty="0"/>
              <a:t> і держава. До </a:t>
            </a:r>
            <a:r>
              <a:rPr lang="ru-RU" sz="1400" dirty="0" err="1"/>
              <a:t>речі</a:t>
            </a:r>
            <a:r>
              <a:rPr lang="ru-RU" sz="1400" dirty="0"/>
              <a:t>, </a:t>
            </a:r>
            <a:r>
              <a:rPr lang="ru-RU" sz="1400" dirty="0" err="1"/>
              <a:t>фірма</a:t>
            </a:r>
            <a:r>
              <a:rPr lang="ru-RU" sz="1400" dirty="0"/>
              <a:t> </a:t>
            </a:r>
            <a:r>
              <a:rPr lang="ru-RU" sz="1400" dirty="0" err="1"/>
              <a:t>Bosch</a:t>
            </a:r>
            <a:r>
              <a:rPr lang="ru-RU" sz="1400" dirty="0"/>
              <a:t> </a:t>
            </a:r>
            <a:r>
              <a:rPr lang="ru-RU" sz="1400" dirty="0" err="1"/>
              <a:t>має</a:t>
            </a:r>
            <a:r>
              <a:rPr lang="ru-RU" sz="1400" dirty="0"/>
              <a:t> </a:t>
            </a:r>
            <a:r>
              <a:rPr lang="ru-RU" sz="1400" dirty="0" err="1"/>
              <a:t>цілу</a:t>
            </a:r>
            <a:r>
              <a:rPr lang="ru-RU" sz="1400" dirty="0"/>
              <a:t> систему </a:t>
            </a:r>
            <a:r>
              <a:rPr lang="ru-RU" sz="1400" dirty="0" err="1"/>
              <a:t>управління</a:t>
            </a:r>
            <a:r>
              <a:rPr lang="ru-RU" sz="1400" dirty="0"/>
              <a:t> </a:t>
            </a:r>
            <a:r>
              <a:rPr lang="ru-RU" sz="1400" dirty="0" err="1"/>
              <a:t>раціоналізаторськими</a:t>
            </a:r>
            <a:r>
              <a:rPr lang="ru-RU" sz="1400" dirty="0"/>
              <a:t> </a:t>
            </a:r>
            <a:r>
              <a:rPr lang="ru-RU" sz="1400" dirty="0" err="1"/>
              <a:t>пропозиціями</a:t>
            </a:r>
            <a:r>
              <a:rPr lang="ru-RU" sz="1400" dirty="0"/>
              <a:t> і за одну з них </a:t>
            </a:r>
            <a:r>
              <a:rPr lang="ru-RU" sz="1400" dirty="0" err="1"/>
              <a:t>виплатила</a:t>
            </a:r>
            <a:r>
              <a:rPr lang="ru-RU" sz="1400" dirty="0"/>
              <a:t> </a:t>
            </a:r>
            <a:r>
              <a:rPr lang="ru-RU" sz="1400" dirty="0" err="1"/>
              <a:t>винагороду</a:t>
            </a:r>
            <a:r>
              <a:rPr lang="ru-RU" sz="1400" dirty="0"/>
              <a:t> в </a:t>
            </a:r>
            <a:r>
              <a:rPr lang="ru-RU" sz="1400" dirty="0" err="1"/>
              <a:t>розмірі</a:t>
            </a:r>
            <a:r>
              <a:rPr lang="ru-RU" sz="1400" dirty="0"/>
              <a:t> 150 000 </a:t>
            </a:r>
            <a:r>
              <a:rPr lang="ru-RU" sz="1400" dirty="0" err="1"/>
              <a:t>євро</a:t>
            </a:r>
            <a:r>
              <a:rPr lang="ru-RU" sz="1400" dirty="0"/>
              <a:t>.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29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36324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31273"/>
            <a:ext cx="8520600" cy="3737602"/>
          </a:xfrm>
        </p:spPr>
        <p:txBody>
          <a:bodyPr/>
          <a:lstStyle/>
          <a:p>
            <a:pPr marL="114300" indent="0">
              <a:buNone/>
            </a:pPr>
            <a:r>
              <a:rPr lang="uk-UA" dirty="0"/>
              <a:t>За ЦКУ</a:t>
            </a:r>
            <a:r>
              <a:rPr lang="uk-UA" b="1" dirty="0"/>
              <a:t> комерційна таємниця (КТ) - інформація</a:t>
            </a:r>
            <a:r>
              <a:rPr lang="uk-UA" dirty="0"/>
              <a:t>, яка є секретною в тому розумінні, що вона в цілому чи в певній формі та сукупності її складових є невідомою та не є легкодоступною для осіб, які звичайно мають справу з видом інформації, до якого вона належить, у зв'язку з цим має комерційну цінність та була предметом адекватних існуючим обставинам заходів щодо збереження її секретності, вжитих особою, яка законно контролює цю інформацію.  </a:t>
            </a:r>
            <a:r>
              <a:rPr lang="uk-UA" i="1" dirty="0"/>
              <a:t>Всі об'єкти ПІВ це – інформація. (</a:t>
            </a:r>
            <a:r>
              <a:rPr lang="uk-UA" i="1" dirty="0">
                <a:highlight>
                  <a:srgbClr val="FFFF00"/>
                </a:highlight>
              </a:rPr>
              <a:t>пояснити</a:t>
            </a:r>
            <a:r>
              <a:rPr lang="uk-UA" i="1" dirty="0"/>
              <a:t>).</a:t>
            </a:r>
          </a:p>
          <a:p>
            <a:pPr marL="114300" indent="0">
              <a:buNone/>
            </a:pPr>
            <a:r>
              <a:rPr lang="uk-UA" dirty="0"/>
              <a:t>В Законі України "Про інформацію" зазначено, що </a:t>
            </a:r>
            <a:r>
              <a:rPr lang="uk-UA" b="1" dirty="0"/>
              <a:t>інформація - це будь-які відомості та/або дані</a:t>
            </a:r>
            <a:r>
              <a:rPr lang="uk-UA" dirty="0"/>
              <a:t>, які можуть бути збережені на матеріальних носіях або відображені в електронному вигляді. Інформацією з обмеженим доступом є конфіденційна, таємна та службова інформація. </a:t>
            </a:r>
          </a:p>
          <a:p>
            <a:pPr marL="114300" indent="0">
              <a:buNone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755106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Раціоналізаторська пропозиція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31272"/>
            <a:ext cx="8520600" cy="3908153"/>
          </a:xfrm>
        </p:spPr>
        <p:txBody>
          <a:bodyPr/>
          <a:lstStyle/>
          <a:p>
            <a:pPr marL="114300" indent="0">
              <a:buNone/>
            </a:pP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системах </a:t>
            </a:r>
            <a:r>
              <a:rPr lang="ru-RU" dirty="0" err="1"/>
              <a:t>управління</a:t>
            </a:r>
            <a:r>
              <a:rPr lang="ru-RU" dirty="0"/>
              <a:t> та РП:</a:t>
            </a:r>
          </a:p>
          <a:p>
            <a:r>
              <a:rPr lang="uk-UA" dirty="0"/>
              <a:t>Не секрет, що впровадження організацією різних систем управління, підвищує конкурентоздатність продукції та послуг підприємства і все більше організацій впроваджують різні системи управління відповідно до своєї специфіки. Лише у 2016 році видано більше 1,6 мільйона сертифікатів на системи управління в світі за такими стандартами ISO 9001:2015; ISO 14001:2015; </a:t>
            </a:r>
            <a:r>
              <a:rPr lang="uk-UA"/>
              <a:t>ISO </a:t>
            </a:r>
            <a:r>
              <a:rPr lang="uk-UA" smtClean="0"/>
              <a:t>22000:2018, </a:t>
            </a:r>
            <a:r>
              <a:rPr lang="uk-UA" dirty="0">
                <a:hlinkClick r:id="rId2"/>
              </a:rPr>
              <a:t>ISO/IEC 27001:2015</a:t>
            </a:r>
            <a:r>
              <a:rPr lang="uk-UA" dirty="0"/>
              <a:t>; ISO 45001:2018</a:t>
            </a:r>
            <a:r>
              <a:rPr lang="uk-UA"/>
              <a:t>; </a:t>
            </a:r>
            <a:r>
              <a:rPr lang="uk-UA" smtClean="0"/>
              <a:t>ISO 50001:2018; </a:t>
            </a:r>
            <a:r>
              <a:rPr lang="uk-UA" dirty="0">
                <a:hlinkClick r:id="rId3"/>
              </a:rPr>
              <a:t>ISO 20121:2012</a:t>
            </a:r>
            <a:r>
              <a:rPr lang="uk-UA" dirty="0"/>
              <a:t>; ISO 37001:2016. </a:t>
            </a:r>
          </a:p>
          <a:p>
            <a:r>
              <a:rPr lang="ru-RU" dirty="0"/>
              <a:t> </a:t>
            </a:r>
            <a:r>
              <a:rPr lang="uk-UA" dirty="0"/>
              <a:t>Наразі стандарти з різних систем управління мають однакову структуру (зміст) та містять п.7.1 «Ресурси». </a:t>
            </a:r>
            <a:r>
              <a:rPr lang="uk-UA" b="1" dirty="0"/>
              <a:t>До ресурсів відносяться і знання організації. </a:t>
            </a:r>
            <a:endParaRPr lang="ru-RU" b="1" dirty="0"/>
          </a:p>
          <a:p>
            <a:endParaRPr lang="ru-RU" dirty="0"/>
          </a:p>
          <a:p>
            <a:pPr marL="114300" indent="0">
              <a:buNone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30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20817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Раціоналізаторська пропозиція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31273"/>
            <a:ext cx="9021150" cy="37376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1700" dirty="0"/>
              <a:t>В стандарті ДСТУ ISO 9001:2015  (п.7.1.6) сказано, що знання організації це специфічні для організації знання, які зазвичай набуваються через досвід і які застосовують для досягнення цілей організації. Основою таких знань може бути «інтелектуальна власність; знання, набуті через досвід; </a:t>
            </a:r>
            <a:r>
              <a:rPr lang="uk-UA" sz="1700" dirty="0" err="1"/>
              <a:t>уроки</a:t>
            </a:r>
            <a:r>
              <a:rPr lang="uk-UA" sz="1700" dirty="0"/>
              <a:t>, засвоєні з невдач та успішних проектів; здобуття та спільне використання незадокументованих знань чи досвіду; результати поліпшень у процесах, продукції та послугах» та ін.</a:t>
            </a:r>
            <a:endParaRPr lang="ru-RU" sz="1700" dirty="0"/>
          </a:p>
          <a:p>
            <a:pPr marL="114300" indent="0">
              <a:lnSpc>
                <a:spcPct val="100000"/>
              </a:lnSpc>
              <a:buNone/>
            </a:pPr>
            <a:r>
              <a:rPr lang="uk-UA" sz="1700" dirty="0"/>
              <a:t>Тобто - окремо зазначена «інтелектуальна власність», а окремо «результати поліпшень у процесах, продукції та послугах». </a:t>
            </a:r>
            <a:r>
              <a:rPr lang="uk-UA" sz="1700" smtClean="0"/>
              <a:t>Останнє </a:t>
            </a:r>
            <a:r>
              <a:rPr lang="uk-UA" sz="1700" dirty="0"/>
              <a:t>не суперечить положенням, де РП є «пропозиція, яка містить технологічне (технічне) або організаційне рішення  у будь-якій сфері її діяльності».</a:t>
            </a:r>
            <a:endParaRPr lang="ru-RU" sz="1700" dirty="0"/>
          </a:p>
          <a:p>
            <a:pPr>
              <a:lnSpc>
                <a:spcPct val="100000"/>
              </a:lnSpc>
            </a:pPr>
            <a:r>
              <a:rPr lang="uk-UA" sz="1700" dirty="0"/>
              <a:t>Щодо винагороди авторам «поліпшень», то варто зазначити, що стандарти з систем управління містять також зобов’язання найвищого керівництва організації (п.5.1 «Лідерство та зобов’язання»), в тому числі і щодо </a:t>
            </a:r>
            <a:r>
              <a:rPr lang="uk-UA" sz="1700" dirty="0" err="1"/>
              <a:t>задіювання</a:t>
            </a:r>
            <a:r>
              <a:rPr lang="uk-UA" sz="1700" dirty="0"/>
              <a:t> (залучення), скеровування та заохочення персоналу. </a:t>
            </a:r>
            <a:endParaRPr lang="ru-RU" sz="1700" dirty="0"/>
          </a:p>
          <a:p>
            <a:pPr marL="114300" indent="0">
              <a:lnSpc>
                <a:spcPct val="100000"/>
              </a:lnSpc>
              <a:buNone/>
            </a:pPr>
            <a:endParaRPr lang="ru-RU" sz="1700" dirty="0"/>
          </a:p>
          <a:p>
            <a:pPr marL="114300" indent="0">
              <a:buNone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732665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Інші об’єкти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31273"/>
            <a:ext cx="8520600" cy="3737602"/>
          </a:xfrm>
        </p:spPr>
        <p:txBody>
          <a:bodyPr/>
          <a:lstStyle/>
          <a:p>
            <a:pPr marL="114300" indent="0">
              <a:buNone/>
            </a:pPr>
            <a:r>
              <a:rPr lang="uk-UA" sz="2800" dirty="0"/>
              <a:t>Ми не розглядали детально, але наводжу характеристику об’єктів:</a:t>
            </a:r>
          </a:p>
          <a:p>
            <a:pPr marL="114300" indent="0">
              <a:buNone/>
            </a:pPr>
            <a:endParaRPr lang="uk-UA" sz="2800" dirty="0"/>
          </a:p>
          <a:p>
            <a:r>
              <a:rPr lang="uk-UA" sz="2800" dirty="0"/>
              <a:t>Наукове відкриття</a:t>
            </a:r>
          </a:p>
          <a:p>
            <a:endParaRPr lang="uk-UA" sz="2800" dirty="0"/>
          </a:p>
          <a:p>
            <a:r>
              <a:rPr lang="uk-UA" sz="2800" dirty="0"/>
              <a:t>Напівпровідниковий виріб (раніше топографія інтегральних мікросхем</a:t>
            </a:r>
          </a:p>
          <a:p>
            <a:pPr marL="114300" indent="0">
              <a:buNone/>
            </a:pP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32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75262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Інші об’єкти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31273"/>
            <a:ext cx="8520600" cy="3737602"/>
          </a:xfrm>
        </p:spPr>
        <p:txBody>
          <a:bodyPr/>
          <a:lstStyle/>
          <a:p>
            <a:pPr fontAlgn="base"/>
            <a:r>
              <a:rPr lang="uk-UA" b="1" dirty="0"/>
              <a:t>13 європейських країн об'єднали зусилля, щоб більш успішно конкурувати зі США та Китаєм на ринку напівпровідників</a:t>
            </a:r>
            <a:endParaRPr lang="uk-UA" dirty="0"/>
          </a:p>
          <a:p>
            <a:pPr fontAlgn="base"/>
            <a:r>
              <a:rPr lang="uk-UA" dirty="0"/>
              <a:t>13 європейських країн, включаючи Німеччину, Францію, Іспанію та інші, об'єднуються, щоб разом інвестувати в процесори та напівпровідникові технології. Країни роблять цей крок для зростання на ринку напівпровідників і в суміжних областях, щоб конкурувати з такими країнами, як США та Китай. У число підписантів також входять Бельгія, Хорватія, Естонія, Фінляндія, Греція, Італія, Мальта, Нідерланди, Португалія і Словенія.</a:t>
            </a:r>
          </a:p>
          <a:p>
            <a:pPr marL="114300" indent="0">
              <a:buNone/>
            </a:pPr>
            <a:r>
              <a:rPr lang="en-US" dirty="0"/>
              <a:t>https://kurs.com.ua/ua/novost/251918-evropa-otkazivaetsja-ot-amerikanskih-i-kitaiskih-mikroshem</a:t>
            </a:r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33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09759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649B66-1EE0-4074-B373-0D9D0A8D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Завершення лекції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635CADEE-E1C1-4619-B17F-A9D9AFFD9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uk-UA" dirty="0"/>
          </a:p>
          <a:p>
            <a:pPr marL="114300" indent="0" algn="ctr">
              <a:buNone/>
            </a:pPr>
            <a:endParaRPr lang="uk-UA" dirty="0"/>
          </a:p>
          <a:p>
            <a:pPr marL="114300" indent="0" algn="ctr">
              <a:buNone/>
            </a:pPr>
            <a:endParaRPr lang="uk-UA" dirty="0"/>
          </a:p>
          <a:p>
            <a:pPr marL="114300" indent="0" algn="ctr">
              <a:buNone/>
            </a:pPr>
            <a:r>
              <a:rPr lang="uk-UA" b="1" dirty="0"/>
              <a:t>ДЯКУЮ ЗА УВАГУ!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65AB88C9-B135-422D-97EF-8AE7895A5D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34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63094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F000E7-09D4-4AF7-B26C-9B5FDB5A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Місце НТІ в структурі інформації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672086D2-4A56-47C3-AA10-777A011990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FD468B-D4B5-4A36-8771-C6A1AEFFB9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17" t="26875" r="27908" b="12626"/>
          <a:stretch/>
        </p:blipFill>
        <p:spPr>
          <a:xfrm>
            <a:off x="2296633" y="908956"/>
            <a:ext cx="4589582" cy="383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7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31272"/>
            <a:ext cx="8520600" cy="3908153"/>
          </a:xfrm>
        </p:spPr>
        <p:txBody>
          <a:bodyPr/>
          <a:lstStyle/>
          <a:p>
            <a:pPr marL="114300" indent="0" algn="ctr">
              <a:buNone/>
            </a:pPr>
            <a:r>
              <a:rPr lang="uk-UA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Інформація з обмеженим доступом (ІЗОД)</a:t>
            </a:r>
          </a:p>
          <a:p>
            <a:r>
              <a:rPr lang="uk-UA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Конфіденційна інформація це «інформація, доступ до якої обмежено фізичною або юридичною особою, крім суб'єктів владних повноважень, та яка може поширюватися у визначеному ними порядку за їхнім бажанням відповідно до передбачених ними умов».</a:t>
            </a:r>
          </a:p>
          <a:p>
            <a:r>
              <a:rPr lang="uk-UA" spc="-10" dirty="0">
                <a:latin typeface="Times New Roman" panose="02020603050405020304" pitchFamily="18" charset="0"/>
                <a:ea typeface="Calibri" panose="020F0502020204030204" pitchFamily="34" charset="0"/>
              </a:rPr>
              <a:t>Таємна інформація - інформація, доступ до якої обмежується і розголошення якої може завдати шкоди особі, суспільству і державі. </a:t>
            </a:r>
          </a:p>
          <a:p>
            <a:r>
              <a:rPr lang="uk-UA" spc="-20" dirty="0">
                <a:latin typeface="Times New Roman" panose="02020603050405020304" pitchFamily="18" charset="0"/>
              </a:rPr>
              <a:t>Службова -інформація  що міститься в документах суб'єктів владних повноважень та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зібрана в процесі оперативно-розшукової, контррозвідувальної діяльності, у сфері оборони країни, яку не віднесено до державної таємниці</a:t>
            </a:r>
            <a:endParaRPr lang="uk-UA" spc="-20" dirty="0">
              <a:latin typeface="Times New Roman" panose="02020603050405020304" pitchFamily="18" charset="0"/>
            </a:endParaRPr>
          </a:p>
          <a:p>
            <a:pPr marL="114300" indent="0">
              <a:buNone/>
            </a:pPr>
            <a:endParaRPr lang="uk-UA" dirty="0"/>
          </a:p>
          <a:p>
            <a:pPr marL="114300" indent="0">
              <a:buNone/>
            </a:pPr>
            <a:r>
              <a:rPr lang="uk-UA" dirty="0"/>
              <a:t>Як бачите комерційної таємниці тут не має. Розглянемо структуру ІЗОД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85081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74B845A1-FDBD-4DB7-B4E2-2692B5293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29" t="26244" r="26667" b="10053"/>
          <a:stretch/>
        </p:blipFill>
        <p:spPr>
          <a:xfrm>
            <a:off x="1440509" y="487074"/>
            <a:ext cx="5757275" cy="464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4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4AD01B-0E5C-44F1-B932-B47DDC12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97C2C04B-0E41-4A5F-9C8C-21ECBB7186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i="1" dirty="0"/>
              <a:t>Основні ознаки, що стосуються інформації з обмеженим доступом, які відносяться до об’єктів права інтелектуальної власності:</a:t>
            </a:r>
          </a:p>
          <a:p>
            <a:pPr algn="just"/>
            <a:r>
              <a:rPr lang="uk-UA" sz="1600" dirty="0"/>
              <a:t>Види об'єкта </a:t>
            </a:r>
          </a:p>
          <a:p>
            <a:pPr algn="just"/>
            <a:r>
              <a:rPr lang="uk-UA" sz="1600" dirty="0"/>
              <a:t>Секретність</a:t>
            </a:r>
          </a:p>
          <a:p>
            <a:pPr algn="just"/>
            <a:r>
              <a:rPr lang="uk-UA" sz="1600" dirty="0"/>
              <a:t>Суттєвість (корисність, важливість) </a:t>
            </a:r>
          </a:p>
          <a:p>
            <a:pPr algn="just"/>
            <a:r>
              <a:rPr lang="uk-UA" sz="1600" dirty="0" err="1"/>
              <a:t>Ідентифікованість</a:t>
            </a:r>
            <a:r>
              <a:rPr lang="uk-UA" sz="1600" dirty="0"/>
              <a:t> </a:t>
            </a:r>
          </a:p>
          <a:p>
            <a:pPr algn="just"/>
            <a:r>
              <a:rPr lang="uk-UA" sz="1600" dirty="0"/>
              <a:t>Спосіб ідентифікації </a:t>
            </a:r>
          </a:p>
          <a:p>
            <a:pPr algn="just"/>
            <a:r>
              <a:rPr lang="uk-UA" sz="1600" dirty="0"/>
              <a:t>Можливість перевірки</a:t>
            </a:r>
            <a:r>
              <a:rPr lang="uk-UA" dirty="0"/>
              <a:t> 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63FC79E8-C950-4521-8AAD-4E0C290977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72008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1679D-BCB3-49A0-B859-B00B34AFB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6EFA776-E8DC-48C2-9F12-4389E7B4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31272"/>
            <a:ext cx="8520600" cy="3908153"/>
          </a:xfrm>
        </p:spPr>
        <p:txBody>
          <a:bodyPr/>
          <a:lstStyle/>
          <a:p>
            <a:pPr marL="114300" indent="0" algn="just">
              <a:lnSpc>
                <a:spcPts val="2300"/>
              </a:lnSpc>
              <a:buNone/>
            </a:pPr>
            <a:r>
              <a:rPr lang="uk-UA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Перелік відомостей, що не можуть бути віднесені до інформації з обмеженим доступом: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 стан довкілля, якість харчових продуктів і предметів побуту; про аварії, катастрофи, небезпечні природні явища та інші надзвичайні ситуації, що сталися або можуть статися і загрожують безпеці людей; про стан здоров'я населення, його життєвий рівень, включаючи харчування, одяг, житло, медичне обслуговування та соціальне забезпечення, а також про соціально-демографічні показники, стан правопорядку, освіти і культури населення; про факти порушення прав і свобод людини і громадянина; про незаконні дії органів державної влади, органів місцевого самоврядування, їх посадових та службових осіб; інші відомості, доступ до яких не може бути обмежено відповідно до законів та міжнародних договорів України, згода на обов'язковість яких надана Верховною Радою України.</a:t>
            </a:r>
          </a:p>
          <a:p>
            <a:pPr marL="114300" indent="0" algn="just">
              <a:lnSpc>
                <a:spcPts val="2300"/>
              </a:lnSpc>
              <a:buNone/>
            </a:pPr>
            <a:endParaRPr lang="uk-UA" sz="1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ts val="2300"/>
              </a:lnSpc>
              <a:buNone/>
            </a:pPr>
            <a:r>
              <a:rPr lang="uk-UA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Виходячи з того, що </a:t>
            </a:r>
            <a:r>
              <a:rPr lang="uk-UA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лише конфіденційна інформація може поширюватись</a:t>
            </a:r>
            <a:r>
              <a:rPr lang="uk-UA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робимо висновок про те, що до конфіденційної інформації відноситься також і комерційна таємниця. </a:t>
            </a:r>
          </a:p>
          <a:p>
            <a:pPr marL="114300" indent="0" algn="just">
              <a:lnSpc>
                <a:spcPts val="2300"/>
              </a:lnSpc>
              <a:buNone/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B136CE66-A65D-44C3-A066-37170B873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13022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19890F-54E2-4DAB-853F-3E276046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Комерційна таємниця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xmlns="" id="{8B60D65F-4413-4D2E-AB3B-E3F6C9F03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56396"/>
            <a:ext cx="9021150" cy="388302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 доступу до інформації здійснюється при дотриманні таких вимог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(трискладовий текст):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виключно в інтересах національної безпеки, територіальної цілісності або громадського порядку з метою запобігання заворушенням чи злочинам, для охорони здоров'я населення, для захисту репутації або прав інших людей, для запобігання розголошенню інформації, одержаної конфіденційно, або для підтримання авторитету і неупередженості правосуддя;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розголошення може завдати істотної шкоди цим інтересам;</a:t>
            </a:r>
          </a:p>
          <a:p>
            <a:pPr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шкода від оприлюднення переважає суспільний інтерес. </a:t>
            </a:r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xmlns="" id="{239D3CE4-F80B-4579-A053-85FB7781AA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9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00699978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9736</TotalTime>
  <Words>2881</Words>
  <Application>Microsoft Office PowerPoint</Application>
  <PresentationFormat>Экран (16:9)</PresentationFormat>
  <Paragraphs>200</Paragraphs>
  <Slides>34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Exo 2 Regular</vt:lpstr>
      <vt:lpstr>Arial</vt:lpstr>
      <vt:lpstr>Exo 2</vt:lpstr>
      <vt:lpstr>Calibri</vt:lpstr>
      <vt:lpstr>Times New Roman</vt:lpstr>
      <vt:lpstr>Simple Light</vt:lpstr>
      <vt:lpstr>ІНТЕЛЕКТУАЛЬНА ВЛАСНІСТЬ ТА ПАТЕНТОЗНАВСТВО. ПАТЕНТОЗНАВСТВО ТА НАБУТТЯ ПРАВ</vt:lpstr>
      <vt:lpstr>ЛЕКЦІЯ 9 Тема.  Правова охорона комерційної таємниці та раціоналізаторської пропозиції</vt:lpstr>
      <vt:lpstr>Комерційна таємниця</vt:lpstr>
      <vt:lpstr>Місце НТІ в структурі інформації</vt:lpstr>
      <vt:lpstr>Комерційна таємниця</vt:lpstr>
      <vt:lpstr>Комерційна таємниця</vt:lpstr>
      <vt:lpstr>Комерційна таємниця</vt:lpstr>
      <vt:lpstr>Комерційна таємниця</vt:lpstr>
      <vt:lpstr>Комерційна таємниця</vt:lpstr>
      <vt:lpstr>Комерційна таємниця</vt:lpstr>
      <vt:lpstr>Комерційна таємниця</vt:lpstr>
      <vt:lpstr>Комерційна таємниця</vt:lpstr>
      <vt:lpstr>Комерційна таємниця. Набуття прав</vt:lpstr>
      <vt:lpstr>Комерційна таємниця. Набуття прав</vt:lpstr>
      <vt:lpstr>Комерційна таємниця</vt:lpstr>
      <vt:lpstr>Презентация PowerPoint</vt:lpstr>
      <vt:lpstr>Комерційна таємниця</vt:lpstr>
      <vt:lpstr>Презентация PowerPoint</vt:lpstr>
      <vt:lpstr>Комерційна таємниця</vt:lpstr>
      <vt:lpstr>Комерційна таємниця</vt:lpstr>
      <vt:lpstr>Комерційна таємниця</vt:lpstr>
      <vt:lpstr>Комерційна таємниця</vt:lpstr>
      <vt:lpstr>Комерційна таємниця</vt:lpstr>
      <vt:lpstr>Раціоналізаторська пропозиція (РП)</vt:lpstr>
      <vt:lpstr>Раціоналізаторська пропозиція</vt:lpstr>
      <vt:lpstr>Раціоналізаторська пропозиція</vt:lpstr>
      <vt:lpstr>Раціоналізаторська пропозиція</vt:lpstr>
      <vt:lpstr>Раціоналізаторська пропозиція</vt:lpstr>
      <vt:lpstr>Раціоналізаторська пропозиція</vt:lpstr>
      <vt:lpstr>Раціоналізаторська пропозиція</vt:lpstr>
      <vt:lpstr>Раціоналізаторська пропозиція</vt:lpstr>
      <vt:lpstr>Інші об’єкти</vt:lpstr>
      <vt:lpstr>Інші об’єкти</vt:lpstr>
      <vt:lpstr>Завершення лекції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діяльності Департаменту інновацій та трансферу технологій</dc:title>
  <dc:creator>OY</dc:creator>
  <cp:lastModifiedBy>Acer</cp:lastModifiedBy>
  <cp:revision>290</cp:revision>
  <dcterms:modified xsi:type="dcterms:W3CDTF">2022-04-11T08:58:21Z</dcterms:modified>
</cp:coreProperties>
</file>